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68" r:id="rId4"/>
    <p:sldId id="267" r:id="rId5"/>
    <p:sldId id="269" r:id="rId6"/>
    <p:sldId id="262" r:id="rId7"/>
    <p:sldId id="257" r:id="rId8"/>
    <p:sldId id="260" r:id="rId9"/>
    <p:sldId id="270" r:id="rId10"/>
    <p:sldId id="259" r:id="rId11"/>
    <p:sldId id="271" r:id="rId12"/>
    <p:sldId id="258" r:id="rId13"/>
    <p:sldId id="272"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632"/>
    <a:srgbClr val="FFFFFF"/>
    <a:srgbClr val="FEF447"/>
    <a:srgbClr val="EAAC3C"/>
    <a:srgbClr val="1B9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7A30A-A4AC-4653-B4A4-FF67A6B9F0C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C98CF43-0DC9-471F-A42C-CD0384FCE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99FEB1F-58DA-4AC8-A021-271A2BCF57D1}"/>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04150F1D-DF9A-4B72-9C12-1711ED40D4D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1020B7-AC35-40FA-B0CC-033CCCC62EDE}"/>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212578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19F59-7CF6-4E50-8A2D-7303E1EB320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F42483C-0BD8-4A42-95F1-CFCB44A81B50}"/>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E6E3CB-4DB0-43A6-84AC-54933D73881F}"/>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1B97EF45-D2B8-496D-A7A7-F5438FC0C2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8668FC-A9B8-415E-8AC3-78D08E9024B5}"/>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337786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BA78645-2280-4AEC-9CB1-E0F5B18999F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0B4502D-E7E6-4BA8-9529-B005C57BBDE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FE4887-4E54-417E-B8E8-1789325DB960}"/>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D0F9EE1B-C1A3-4AD5-BC65-B4C39C5B93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D58EDAB-8D34-4B58-9DE7-FD0A9AE5EFB2}"/>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419166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BD10D-6C9D-4B42-B999-691B83E94D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5A45C4-179B-4B0D-BADB-58443049874C}"/>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B3E3D99-3A63-4E65-B5D1-40DA05ECEC5E}"/>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6A91F842-C916-471B-A5CF-925097AEB9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4D94560-C156-47BA-81E3-C80E1B79B280}"/>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27868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044E7-9652-4092-B7CD-68F25DABF79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6AD051B-6A04-4492-90BF-B1E0994EF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6EA56-4777-44CF-A666-27A97D795C66}"/>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9207FE8D-2148-46B1-8FBE-A55A98F8432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C33D93-E295-4EB1-B6AE-2749E1CA3E21}"/>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197313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000BA-32BD-47E7-A869-1BD26A92682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43940B7-94DB-4764-8923-67A93EFBFFE8}"/>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C4184A9-8038-4E87-BA38-23F6E025DAEA}"/>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E53875C-764B-4452-B348-F8A08C3504D9}"/>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6" name="Pladsholder til sidefod 5">
            <a:extLst>
              <a:ext uri="{FF2B5EF4-FFF2-40B4-BE49-F238E27FC236}">
                <a16:creationId xmlns:a16="http://schemas.microsoft.com/office/drawing/2014/main" id="{5F711B31-A03B-46A5-92E6-1B7E1F0D85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02A701E-AAE7-4447-B4C9-1C902CCA8CC5}"/>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328060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B1B37-3E7E-44CA-8FF6-1BC4B44AF62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0AE027-1BD0-4004-B5FE-951D0F0D86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CE7D17F9-07A5-4005-A24B-7BA3F9D4C061}"/>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26E9C86-1CA8-4E2A-AB43-B3BBB9210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AFC4241F-CB35-42F1-B62A-5544941CAB37}"/>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5D40B56-8AD0-40A2-B70B-55417520B89B}"/>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8" name="Pladsholder til sidefod 7">
            <a:extLst>
              <a:ext uri="{FF2B5EF4-FFF2-40B4-BE49-F238E27FC236}">
                <a16:creationId xmlns:a16="http://schemas.microsoft.com/office/drawing/2014/main" id="{6EC1DF4F-CDF9-44BF-89DF-8E0D6A0DAD1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872FAB2-3328-4AF7-940A-419EE172ED61}"/>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53716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F13E8-BF5A-415F-80D7-8E7C3C1B989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820A55C-0D28-4BC5-8C49-33BA2D7CD9EF}"/>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4" name="Pladsholder til sidefod 3">
            <a:extLst>
              <a:ext uri="{FF2B5EF4-FFF2-40B4-BE49-F238E27FC236}">
                <a16:creationId xmlns:a16="http://schemas.microsoft.com/office/drawing/2014/main" id="{76FDCDE6-4CE6-44B3-836E-96882D5DD3F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88256B7-DCF7-457C-9710-1F1B80C762AC}"/>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47147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0FD78C9-3133-4B4A-BAB0-167B86DCB85E}"/>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3" name="Pladsholder til sidefod 2">
            <a:extLst>
              <a:ext uri="{FF2B5EF4-FFF2-40B4-BE49-F238E27FC236}">
                <a16:creationId xmlns:a16="http://schemas.microsoft.com/office/drawing/2014/main" id="{62CEA56E-5AC0-40D3-BC5F-2F742597695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9EF8BEA-3BB4-4E99-91DA-8D6EF858B407}"/>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103991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5A7AD-61D4-47C5-8771-FE8ABAAB034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190AC39-91E8-42B2-AE81-583A8DE5F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76F571E-A219-4F63-9E3F-2CA42F4CF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6CD47A49-856F-4238-84D3-CCF7831DA352}"/>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6" name="Pladsholder til sidefod 5">
            <a:extLst>
              <a:ext uri="{FF2B5EF4-FFF2-40B4-BE49-F238E27FC236}">
                <a16:creationId xmlns:a16="http://schemas.microsoft.com/office/drawing/2014/main" id="{9093B078-6E4D-424A-911D-B04DA819CC2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6A43AD-CA28-49CA-A378-A3122173A071}"/>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412708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FC5C0-4CFE-4A16-9B23-8B8EB20D78D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7CE1385-F8DA-4942-94C1-582C7994D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73BB6A8-67CD-4B65-BF8A-E565003D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78E863E5-A14D-427F-8D6B-5E96D8D8402E}"/>
              </a:ext>
            </a:extLst>
          </p:cNvPr>
          <p:cNvSpPr>
            <a:spLocks noGrp="1"/>
          </p:cNvSpPr>
          <p:nvPr>
            <p:ph type="dt" sz="half" idx="10"/>
          </p:nvPr>
        </p:nvSpPr>
        <p:spPr/>
        <p:txBody>
          <a:bodyPr/>
          <a:lstStyle/>
          <a:p>
            <a:fld id="{FAC860F4-6276-4FC8-B2C7-4FE37E291DC3}" type="datetimeFigureOut">
              <a:rPr lang="da-DK" smtClean="0"/>
              <a:t>05-10-2021</a:t>
            </a:fld>
            <a:endParaRPr lang="da-DK"/>
          </a:p>
        </p:txBody>
      </p:sp>
      <p:sp>
        <p:nvSpPr>
          <p:cNvPr id="6" name="Pladsholder til sidefod 5">
            <a:extLst>
              <a:ext uri="{FF2B5EF4-FFF2-40B4-BE49-F238E27FC236}">
                <a16:creationId xmlns:a16="http://schemas.microsoft.com/office/drawing/2014/main" id="{1C6E135A-0F9E-4B9F-90B1-EE87526723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BC8DC30-B8AE-4153-8A08-CB535E4AA5A9}"/>
              </a:ext>
            </a:extLst>
          </p:cNvPr>
          <p:cNvSpPr>
            <a:spLocks noGrp="1"/>
          </p:cNvSpPr>
          <p:nvPr>
            <p:ph type="sldNum" sz="quarter" idx="12"/>
          </p:nvPr>
        </p:nvSpPr>
        <p:spPr/>
        <p:txBody>
          <a:bodyPr/>
          <a:lstStyle/>
          <a:p>
            <a:fld id="{E18EC91D-7F57-4DB1-B509-156E7008884C}" type="slidenum">
              <a:rPr lang="da-DK" smtClean="0"/>
              <a:t>‹nr.›</a:t>
            </a:fld>
            <a:endParaRPr lang="da-DK"/>
          </a:p>
        </p:txBody>
      </p:sp>
    </p:spTree>
    <p:extLst>
      <p:ext uri="{BB962C8B-B14F-4D97-AF65-F5344CB8AC3E}">
        <p14:creationId xmlns:p14="http://schemas.microsoft.com/office/powerpoint/2010/main" val="297340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62932AB-94C1-472E-B6A4-E9B39E311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7F7635-4E1B-494C-A1F4-3A98B194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D9CD89-A91A-420E-9C33-D7CF2F707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860F4-6276-4FC8-B2C7-4FE37E291DC3}" type="datetimeFigureOut">
              <a:rPr lang="da-DK" smtClean="0"/>
              <a:t>05-10-2021</a:t>
            </a:fld>
            <a:endParaRPr lang="da-DK"/>
          </a:p>
        </p:txBody>
      </p:sp>
      <p:sp>
        <p:nvSpPr>
          <p:cNvPr id="5" name="Pladsholder til sidefod 4">
            <a:extLst>
              <a:ext uri="{FF2B5EF4-FFF2-40B4-BE49-F238E27FC236}">
                <a16:creationId xmlns:a16="http://schemas.microsoft.com/office/drawing/2014/main" id="{0DDA351F-ED67-4FEB-941F-7BDAF024D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953D413-44B7-4676-8C86-11E6255AC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C91D-7F57-4DB1-B509-156E7008884C}" type="slidenum">
              <a:rPr lang="da-DK" smtClean="0"/>
              <a:t>‹nr.›</a:t>
            </a:fld>
            <a:endParaRPr lang="da-DK"/>
          </a:p>
        </p:txBody>
      </p:sp>
    </p:spTree>
    <p:extLst>
      <p:ext uri="{BB962C8B-B14F-4D97-AF65-F5344CB8AC3E}">
        <p14:creationId xmlns:p14="http://schemas.microsoft.com/office/powerpoint/2010/main" val="81457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A9k89DYdHKQ"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1ga1FgU10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okEFloBF9MM"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049D19B-8EC5-4EFC-BA07-EFEF62CF2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12192000" cy="7620000"/>
          </a:xfrm>
          <a:prstGeom prst="rect">
            <a:avLst/>
          </a:prstGeom>
        </p:spPr>
      </p:pic>
      <p:sp>
        <p:nvSpPr>
          <p:cNvPr id="4" name="Rektangel 3">
            <a:extLst>
              <a:ext uri="{FF2B5EF4-FFF2-40B4-BE49-F238E27FC236}">
                <a16:creationId xmlns:a16="http://schemas.microsoft.com/office/drawing/2014/main" id="{DF398096-EC19-4ACD-B7D8-A619280F33F7}"/>
              </a:ext>
            </a:extLst>
          </p:cNvPr>
          <p:cNvSpPr/>
          <p:nvPr/>
        </p:nvSpPr>
        <p:spPr>
          <a:xfrm>
            <a:off x="548639" y="456420"/>
            <a:ext cx="2650084" cy="6863417"/>
          </a:xfrm>
          <a:prstGeom prst="rect">
            <a:avLst/>
          </a:prstGeom>
        </p:spPr>
        <p:txBody>
          <a:bodyPr wrap="none">
            <a:spAutoFit/>
          </a:bodyPr>
          <a:lstStyle/>
          <a:p>
            <a:r>
              <a:rPr lang="en-US" sz="4000" dirty="0">
                <a:solidFill>
                  <a:schemeClr val="bg1"/>
                </a:solidFill>
                <a:latin typeface="Agency FB" panose="020B0503020202020204" pitchFamily="34" charset="0"/>
              </a:rPr>
              <a:t>Representation</a:t>
            </a:r>
          </a:p>
          <a:p>
            <a:endParaRPr lang="en-US" sz="4000" dirty="0">
              <a:solidFill>
                <a:schemeClr val="bg1"/>
              </a:solidFill>
              <a:latin typeface="Agency FB" panose="020B0503020202020204" pitchFamily="34" charset="0"/>
            </a:endParaRPr>
          </a:p>
          <a:p>
            <a:r>
              <a:rPr lang="en-US" sz="4000" dirty="0">
                <a:solidFill>
                  <a:schemeClr val="bg1"/>
                </a:solidFill>
                <a:latin typeface="Agency FB" panose="020B0503020202020204" pitchFamily="34" charset="0"/>
              </a:rPr>
              <a:t>Celebration</a:t>
            </a:r>
          </a:p>
          <a:p>
            <a:endParaRPr lang="en-US" sz="4000" dirty="0">
              <a:solidFill>
                <a:schemeClr val="bg1"/>
              </a:solidFill>
              <a:latin typeface="Agency FB" panose="020B0503020202020204" pitchFamily="34" charset="0"/>
            </a:endParaRPr>
          </a:p>
          <a:p>
            <a:r>
              <a:rPr lang="en-US" sz="4000" dirty="0">
                <a:solidFill>
                  <a:schemeClr val="bg1"/>
                </a:solidFill>
                <a:latin typeface="Agency FB" panose="020B0503020202020204" pitchFamily="34" charset="0"/>
              </a:rPr>
              <a:t>Appropriation</a:t>
            </a:r>
          </a:p>
          <a:p>
            <a:endParaRPr lang="en-US" sz="4000" dirty="0">
              <a:solidFill>
                <a:schemeClr val="bg1"/>
              </a:solidFill>
              <a:latin typeface="Agency FB" panose="020B0503020202020204" pitchFamily="34" charset="0"/>
            </a:endParaRPr>
          </a:p>
          <a:p>
            <a:r>
              <a:rPr lang="en-US" sz="4000" dirty="0">
                <a:solidFill>
                  <a:schemeClr val="bg1"/>
                </a:solidFill>
                <a:latin typeface="Agency FB" panose="020B0503020202020204" pitchFamily="34" charset="0"/>
              </a:rPr>
              <a:t>Exploitation</a:t>
            </a:r>
          </a:p>
          <a:p>
            <a:endParaRPr lang="en-US" sz="4000" dirty="0">
              <a:solidFill>
                <a:schemeClr val="bg1"/>
              </a:solidFill>
              <a:latin typeface="Agency FB" panose="020B0503020202020204" pitchFamily="34" charset="0"/>
            </a:endParaRPr>
          </a:p>
          <a:p>
            <a:r>
              <a:rPr lang="en-US" sz="4000" dirty="0">
                <a:solidFill>
                  <a:schemeClr val="bg1"/>
                </a:solidFill>
                <a:latin typeface="Agency FB" panose="020B0503020202020204" pitchFamily="34" charset="0"/>
              </a:rPr>
              <a:t>Transcendence</a:t>
            </a:r>
          </a:p>
          <a:p>
            <a:endParaRPr lang="en-US" sz="4000" dirty="0">
              <a:solidFill>
                <a:schemeClr val="bg1"/>
              </a:solidFill>
              <a:latin typeface="Agency FB" panose="020B0503020202020204" pitchFamily="34" charset="0"/>
            </a:endParaRPr>
          </a:p>
          <a:p>
            <a:endParaRPr lang="da-DK" sz="4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70451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2760CBA-F52D-4ABF-89EA-C3853854CD8B}"/>
              </a:ext>
            </a:extLst>
          </p:cNvPr>
          <p:cNvSpPr/>
          <p:nvPr/>
        </p:nvSpPr>
        <p:spPr>
          <a:xfrm>
            <a:off x="0" y="0"/>
            <a:ext cx="1663337" cy="6858000"/>
          </a:xfrm>
          <a:prstGeom prst="rect">
            <a:avLst/>
          </a:prstGeom>
          <a:solidFill>
            <a:srgbClr val="0C0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80874B3E-FB79-41F2-9594-2031B3D36028}"/>
              </a:ext>
            </a:extLst>
          </p:cNvPr>
          <p:cNvPicPr>
            <a:picLocks noChangeAspect="1"/>
          </p:cNvPicPr>
          <p:nvPr/>
        </p:nvPicPr>
        <p:blipFill rotWithShape="1">
          <a:blip r:embed="rId2">
            <a:extLst>
              <a:ext uri="{28A0092B-C50C-407E-A947-70E740481C1C}">
                <a14:useLocalDpi xmlns:a14="http://schemas.microsoft.com/office/drawing/2010/main" val="0"/>
              </a:ext>
            </a:extLst>
          </a:blip>
          <a:srcRect t="3863" r="2572"/>
          <a:stretch/>
        </p:blipFill>
        <p:spPr>
          <a:xfrm>
            <a:off x="313510" y="0"/>
            <a:ext cx="11878490" cy="6858000"/>
          </a:xfrm>
          <a:prstGeom prst="rect">
            <a:avLst/>
          </a:prstGeom>
        </p:spPr>
      </p:pic>
      <p:sp>
        <p:nvSpPr>
          <p:cNvPr id="7" name="Rektangel 6">
            <a:extLst>
              <a:ext uri="{FF2B5EF4-FFF2-40B4-BE49-F238E27FC236}">
                <a16:creationId xmlns:a16="http://schemas.microsoft.com/office/drawing/2014/main" id="{83FC7B07-5FFE-4161-956E-84C5071A9952}"/>
              </a:ext>
            </a:extLst>
          </p:cNvPr>
          <p:cNvSpPr/>
          <p:nvPr/>
        </p:nvSpPr>
        <p:spPr>
          <a:xfrm>
            <a:off x="407093" y="1242700"/>
            <a:ext cx="6531429" cy="461665"/>
          </a:xfrm>
          <a:prstGeom prst="rect">
            <a:avLst/>
          </a:prstGeom>
        </p:spPr>
        <p:txBody>
          <a:bodyPr wrap="square">
            <a:spAutoFit/>
          </a:bodyPr>
          <a:lstStyle/>
          <a:p>
            <a:r>
              <a:rPr lang="en-US" sz="2400" b="0" dirty="0">
                <a:solidFill>
                  <a:schemeClr val="bg1"/>
                </a:solidFill>
                <a:effectLst/>
                <a:latin typeface="Agency FB" panose="020B0503020202020204" pitchFamily="34" charset="0"/>
              </a:rPr>
              <a:t>Janelle </a:t>
            </a:r>
            <a:r>
              <a:rPr lang="en-US" sz="2400" b="0" dirty="0" err="1">
                <a:solidFill>
                  <a:schemeClr val="bg1"/>
                </a:solidFill>
                <a:effectLst/>
                <a:latin typeface="Agency FB" panose="020B0503020202020204" pitchFamily="34" charset="0"/>
              </a:rPr>
              <a:t>Monae</a:t>
            </a:r>
            <a:r>
              <a:rPr lang="en-US" sz="2400" b="0" dirty="0">
                <a:solidFill>
                  <a:schemeClr val="bg1"/>
                </a:solidFill>
                <a:effectLst/>
                <a:latin typeface="Agency FB" panose="020B0503020202020204" pitchFamily="34" charset="0"/>
              </a:rPr>
              <a:t>: The Metropolis Suite / </a:t>
            </a:r>
            <a:r>
              <a:rPr lang="en-US" sz="2400" b="0" dirty="0" err="1">
                <a:solidFill>
                  <a:schemeClr val="bg1"/>
                </a:solidFill>
                <a:effectLst/>
                <a:latin typeface="Agency FB" panose="020B0503020202020204" pitchFamily="34" charset="0"/>
              </a:rPr>
              <a:t>Archandroid</a:t>
            </a:r>
            <a:endParaRPr lang="en-US" sz="2400" b="0" dirty="0">
              <a:solidFill>
                <a:schemeClr val="bg1"/>
              </a:solidFill>
              <a:effectLst/>
              <a:latin typeface="Agency FB" panose="020B0503020202020204" pitchFamily="34" charset="0"/>
            </a:endParaRPr>
          </a:p>
        </p:txBody>
      </p:sp>
      <p:sp>
        <p:nvSpPr>
          <p:cNvPr id="8" name="Tekstfelt 7">
            <a:extLst>
              <a:ext uri="{FF2B5EF4-FFF2-40B4-BE49-F238E27FC236}">
                <a16:creationId xmlns:a16="http://schemas.microsoft.com/office/drawing/2014/main" id="{9C382254-40EC-47EE-BA57-36B3C04711D9}"/>
              </a:ext>
            </a:extLst>
          </p:cNvPr>
          <p:cNvSpPr txBox="1"/>
          <p:nvPr/>
        </p:nvSpPr>
        <p:spPr>
          <a:xfrm>
            <a:off x="417977" y="346937"/>
            <a:ext cx="3254830" cy="707886"/>
          </a:xfrm>
          <a:prstGeom prst="rect">
            <a:avLst/>
          </a:prstGeom>
          <a:noFill/>
        </p:spPr>
        <p:txBody>
          <a:bodyPr wrap="square" rtlCol="0">
            <a:spAutoFit/>
          </a:bodyPr>
          <a:lstStyle/>
          <a:p>
            <a:r>
              <a:rPr lang="da-DK" sz="4000" dirty="0">
                <a:solidFill>
                  <a:schemeClr val="bg1"/>
                </a:solidFill>
                <a:latin typeface="Agency FB" panose="020B0503020202020204" pitchFamily="34" charset="0"/>
              </a:rPr>
              <a:t>LOVING THE ALIEN</a:t>
            </a:r>
          </a:p>
        </p:txBody>
      </p:sp>
      <p:sp>
        <p:nvSpPr>
          <p:cNvPr id="10" name="Rectangle 1">
            <a:extLst>
              <a:ext uri="{FF2B5EF4-FFF2-40B4-BE49-F238E27FC236}">
                <a16:creationId xmlns:a16="http://schemas.microsoft.com/office/drawing/2014/main" id="{4E11230C-0FC8-4298-AF36-AE87E1D04E36}"/>
              </a:ext>
            </a:extLst>
          </p:cNvPr>
          <p:cNvSpPr>
            <a:spLocks noChangeArrowheads="1"/>
          </p:cNvSpPr>
          <p:nvPr/>
        </p:nvSpPr>
        <p:spPr bwMode="auto">
          <a:xfrm>
            <a:off x="417977" y="1892242"/>
            <a:ext cx="6531429"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400" b="0" u="none" strike="noStrike" cap="none" normalizeH="0" baseline="0" dirty="0" err="1">
                <a:ln>
                  <a:noFill/>
                </a:ln>
                <a:solidFill>
                  <a:schemeClr val="bg1"/>
                </a:solidFill>
                <a:effectLst/>
                <a:latin typeface="Agency FB" panose="020B0503020202020204" pitchFamily="34" charset="0"/>
              </a:rPr>
              <a:t>Personas</a:t>
            </a:r>
            <a:r>
              <a:rPr kumimoji="0" lang="da-DK" altLang="da-DK" sz="2400" b="0" u="none" strike="noStrike" cap="none" normalizeH="0" baseline="0" dirty="0">
                <a:ln>
                  <a:noFill/>
                </a:ln>
                <a:solidFill>
                  <a:schemeClr val="bg1"/>
                </a:solidFill>
                <a:effectLst/>
                <a:latin typeface="Agency FB" panose="020B0503020202020204" pitchFamily="34" charset="0"/>
              </a:rPr>
              <a:t> / Alter-Egos: Cindi </a:t>
            </a:r>
            <a:r>
              <a:rPr kumimoji="0" lang="da-DK" altLang="da-DK" sz="2400" b="0" u="none" strike="noStrike" cap="none" normalizeH="0" baseline="0" dirty="0" err="1">
                <a:ln>
                  <a:noFill/>
                </a:ln>
                <a:solidFill>
                  <a:schemeClr val="bg1"/>
                </a:solidFill>
                <a:effectLst/>
                <a:latin typeface="Agency FB" panose="020B0503020202020204" pitchFamily="34" charset="0"/>
              </a:rPr>
              <a:t>Mayweather</a:t>
            </a:r>
            <a:r>
              <a:rPr kumimoji="0" lang="da-DK" altLang="da-DK" sz="2400" b="0" u="none" strike="noStrike" cap="none" normalizeH="0" baseline="0" dirty="0">
                <a:ln>
                  <a:noFill/>
                </a:ln>
                <a:solidFill>
                  <a:schemeClr val="bg1"/>
                </a:solidFill>
                <a:effectLst/>
                <a:latin typeface="Agency FB" panose="020B0503020202020204" pitchFamily="34" charset="0"/>
              </a:rPr>
              <a:t> / Jane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2400" b="0" i="0" u="none" strike="noStrike" cap="none" normalizeH="0" baseline="0" dirty="0">
              <a:ln>
                <a:noFill/>
              </a:ln>
              <a:solidFill>
                <a:schemeClr val="bg1"/>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000" b="0" i="1" u="none" strike="noStrike" cap="none" normalizeH="0" baseline="0" dirty="0">
                <a:ln>
                  <a:noFill/>
                </a:ln>
                <a:solidFill>
                  <a:schemeClr val="bg1"/>
                </a:solidFill>
                <a:effectLst/>
                <a:latin typeface="Agency FB" panose="020B0503020202020204" pitchFamily="34" charset="0"/>
              </a:rPr>
              <a:t>Cindy is an android and I love </a:t>
            </a:r>
            <a:r>
              <a:rPr kumimoji="0" lang="da-DK" altLang="da-DK" sz="2000" b="0" i="1" u="none" strike="noStrike" cap="none" normalizeH="0" baseline="0" dirty="0" err="1">
                <a:ln>
                  <a:noFill/>
                </a:ln>
                <a:solidFill>
                  <a:schemeClr val="bg1"/>
                </a:solidFill>
                <a:effectLst/>
                <a:latin typeface="Agency FB" panose="020B0503020202020204" pitchFamily="34" charset="0"/>
              </a:rPr>
              <a:t>speaking</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about</a:t>
            </a:r>
            <a:r>
              <a:rPr kumimoji="0" lang="da-DK" altLang="da-DK" sz="2000" b="0" i="1" u="none" strike="noStrike" cap="none" normalizeH="0" baseline="0" dirty="0">
                <a:ln>
                  <a:noFill/>
                </a:ln>
                <a:solidFill>
                  <a:schemeClr val="bg1"/>
                </a:solidFill>
                <a:effectLst/>
                <a:latin typeface="Agency FB" panose="020B0503020202020204" pitchFamily="34" charset="0"/>
              </a:rPr>
              <a:t> the android </a:t>
            </a:r>
            <a:r>
              <a:rPr kumimoji="0" lang="da-DK" altLang="da-DK" sz="2000" b="0" i="1" u="none" strike="noStrike" cap="none" normalizeH="0" baseline="0" dirty="0" err="1">
                <a:ln>
                  <a:noFill/>
                </a:ln>
                <a:solidFill>
                  <a:schemeClr val="bg1"/>
                </a:solidFill>
                <a:effectLst/>
                <a:latin typeface="Agency FB" panose="020B0503020202020204" pitchFamily="34" charset="0"/>
              </a:rPr>
              <a:t>because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they</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are</a:t>
            </a:r>
            <a:r>
              <a:rPr kumimoji="0" lang="da-DK" altLang="da-DK" sz="2000" b="0" i="1" u="none" strike="noStrike" cap="none" normalizeH="0" baseline="0" dirty="0">
                <a:ln>
                  <a:noFill/>
                </a:ln>
                <a:solidFill>
                  <a:schemeClr val="bg1"/>
                </a:solidFill>
                <a:effectLst/>
                <a:latin typeface="Agency FB" panose="020B0503020202020204" pitchFamily="34" charset="0"/>
              </a:rPr>
              <a:t> the new "</a:t>
            </a:r>
            <a:r>
              <a:rPr kumimoji="0" lang="da-DK" altLang="da-DK" sz="2000" b="0" i="1" u="none" strike="noStrike" cap="none" normalizeH="0" baseline="0" dirty="0" err="1">
                <a:ln>
                  <a:noFill/>
                </a:ln>
                <a:solidFill>
                  <a:schemeClr val="bg1"/>
                </a:solidFill>
                <a:effectLst/>
                <a:latin typeface="Agency FB" panose="020B0503020202020204" pitchFamily="34" charset="0"/>
              </a:rPr>
              <a:t>other</a:t>
            </a:r>
            <a:r>
              <a:rPr kumimoji="0" lang="da-DK" altLang="da-DK" sz="2000" b="0" i="1" u="none" strike="noStrike" cap="none" normalizeH="0" baseline="0" dirty="0">
                <a:ln>
                  <a:noFill/>
                </a:ln>
                <a:solidFill>
                  <a:schemeClr val="bg1"/>
                </a:solidFill>
                <a:effectLst/>
                <a:latin typeface="Agency FB" panose="020B0503020202020204" pitchFamily="34" charset="0"/>
              </a:rPr>
              <a:t>". People </a:t>
            </a:r>
            <a:r>
              <a:rPr kumimoji="0" lang="da-DK" altLang="da-DK" sz="2000" b="0" i="1" u="none" strike="noStrike" cap="none" normalizeH="0" baseline="0" dirty="0" err="1">
                <a:ln>
                  <a:noFill/>
                </a:ln>
                <a:solidFill>
                  <a:schemeClr val="bg1"/>
                </a:solidFill>
                <a:effectLst/>
                <a:latin typeface="Agency FB" panose="020B0503020202020204" pitchFamily="34" charset="0"/>
              </a:rPr>
              <a:t>are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afraid</a:t>
            </a:r>
            <a:r>
              <a:rPr kumimoji="0" lang="da-DK" altLang="da-DK" sz="2000" b="0" i="1" u="none" strike="noStrike" cap="none" normalizeH="0" baseline="0" dirty="0">
                <a:ln>
                  <a:noFill/>
                </a:ln>
                <a:solidFill>
                  <a:schemeClr val="bg1"/>
                </a:solidFill>
                <a:effectLst/>
                <a:latin typeface="Agency FB" panose="020B0503020202020204" pitchFamily="34" charset="0"/>
              </a:rPr>
              <a:t> of the </a:t>
            </a:r>
            <a:r>
              <a:rPr kumimoji="0" lang="da-DK" altLang="da-DK" sz="2000" b="0" i="1" u="none" strike="noStrike" cap="none" normalizeH="0" baseline="0" dirty="0" err="1">
                <a:ln>
                  <a:noFill/>
                </a:ln>
                <a:solidFill>
                  <a:schemeClr val="bg1"/>
                </a:solidFill>
                <a:effectLst/>
                <a:latin typeface="Agency FB" panose="020B0503020202020204" pitchFamily="34" charset="0"/>
              </a:rPr>
              <a:t>other</a:t>
            </a:r>
            <a:r>
              <a:rPr kumimoji="0" lang="da-DK" altLang="da-DK" sz="2000" b="0" i="1" u="none" strike="noStrike" cap="none" normalizeH="0" baseline="0" dirty="0">
                <a:ln>
                  <a:noFill/>
                </a:ln>
                <a:solidFill>
                  <a:schemeClr val="bg1"/>
                </a:solidFill>
                <a:effectLst/>
                <a:latin typeface="Agency FB" panose="020B0503020202020204" pitchFamily="34" charset="0"/>
              </a:rPr>
              <a:t> and I </a:t>
            </a:r>
            <a:r>
              <a:rPr kumimoji="0" lang="da-DK" altLang="da-DK" sz="2000" b="0" i="1" u="none" strike="noStrike" cap="none" normalizeH="0" baseline="0" dirty="0" err="1">
                <a:ln>
                  <a:noFill/>
                </a:ln>
                <a:solidFill>
                  <a:schemeClr val="bg1"/>
                </a:solidFill>
                <a:effectLst/>
                <a:latin typeface="Agency FB" panose="020B0503020202020204" pitchFamily="34" charset="0"/>
              </a:rPr>
              <a:t>believe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we're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going</a:t>
            </a:r>
            <a:r>
              <a:rPr kumimoji="0" lang="da-DK" altLang="da-DK" sz="2000" b="0" i="1" u="none" strike="noStrike" cap="none" normalizeH="0" baseline="0" dirty="0">
                <a:ln>
                  <a:noFill/>
                </a:ln>
                <a:solidFill>
                  <a:schemeClr val="bg1"/>
                </a:solidFill>
                <a:effectLst/>
                <a:latin typeface="Agency FB" panose="020B0503020202020204" pitchFamily="34" charset="0"/>
              </a:rPr>
              <a:t> to live in a </a:t>
            </a:r>
            <a:r>
              <a:rPr kumimoji="0" lang="da-DK" altLang="da-DK" sz="2000" b="0" i="1" u="none" strike="noStrike" cap="none" normalizeH="0" baseline="0" dirty="0" err="1">
                <a:ln>
                  <a:noFill/>
                </a:ln>
                <a:solidFill>
                  <a:schemeClr val="bg1"/>
                </a:solidFill>
                <a:effectLst/>
                <a:latin typeface="Agency FB" panose="020B0503020202020204" pitchFamily="34" charset="0"/>
              </a:rPr>
              <a:t>world</a:t>
            </a:r>
            <a:r>
              <a:rPr kumimoji="0" lang="da-DK" altLang="da-DK" sz="2000" b="0" i="1" u="none" strike="noStrike" cap="none" normalizeH="0" baseline="0" dirty="0">
                <a:ln>
                  <a:noFill/>
                </a:ln>
                <a:solidFill>
                  <a:schemeClr val="bg1"/>
                </a:solidFill>
                <a:effectLst/>
                <a:latin typeface="Agency FB" panose="020B0503020202020204" pitchFamily="34" charset="0"/>
              </a:rPr>
              <a:t> with androids </a:t>
            </a:r>
            <a:r>
              <a:rPr kumimoji="0" lang="da-DK" altLang="da-DK" sz="2000" b="0" i="1" u="none" strike="noStrike" cap="none" normalizeH="0" baseline="0" dirty="0" err="1">
                <a:ln>
                  <a:noFill/>
                </a:ln>
                <a:solidFill>
                  <a:schemeClr val="bg1"/>
                </a:solidFill>
                <a:effectLst/>
                <a:latin typeface="Agency FB" panose="020B0503020202020204" pitchFamily="34" charset="0"/>
              </a:rPr>
              <a:t>because</a:t>
            </a:r>
            <a:r>
              <a:rPr kumimoji="0" lang="da-DK" altLang="da-DK" sz="2000" b="0" i="1" u="none" strike="noStrike" cap="none" normalizeH="0" baseline="0" dirty="0">
                <a:ln>
                  <a:noFill/>
                </a:ln>
                <a:solidFill>
                  <a:schemeClr val="bg1"/>
                </a:solidFill>
                <a:effectLst/>
                <a:latin typeface="Agency FB" panose="020B0503020202020204" pitchFamily="34" charset="0"/>
              </a:rPr>
              <a:t> of </a:t>
            </a:r>
            <a:r>
              <a:rPr kumimoji="0" lang="da-DK" altLang="da-DK" sz="2000" b="0" i="1" u="none" strike="noStrike" cap="none" normalizeH="0" baseline="0" dirty="0" err="1">
                <a:ln>
                  <a:noFill/>
                </a:ln>
                <a:solidFill>
                  <a:schemeClr val="bg1"/>
                </a:solidFill>
                <a:effectLst/>
                <a:latin typeface="Agency FB" panose="020B0503020202020204" pitchFamily="34" charset="0"/>
              </a:rPr>
              <a:t>technology</a:t>
            </a:r>
            <a:r>
              <a:rPr kumimoji="0" lang="da-DK" altLang="da-DK" sz="2000" b="0" i="1" u="none" strike="noStrike" cap="none" normalizeH="0" baseline="0" dirty="0">
                <a:ln>
                  <a:noFill/>
                </a:ln>
                <a:solidFill>
                  <a:schemeClr val="bg1"/>
                </a:solidFill>
                <a:effectLst/>
                <a:latin typeface="Agency FB" panose="020B0503020202020204" pitchFamily="34" charset="0"/>
              </a:rPr>
              <a:t> and the </a:t>
            </a:r>
            <a:r>
              <a:rPr kumimoji="0" lang="da-DK" altLang="da-DK" sz="2000" b="0" i="1" u="none" strike="noStrike" cap="none" normalizeH="0" baseline="0" dirty="0" err="1">
                <a:ln>
                  <a:noFill/>
                </a:ln>
                <a:solidFill>
                  <a:schemeClr val="bg1"/>
                </a:solidFill>
                <a:effectLst/>
                <a:latin typeface="Agency FB" panose="020B0503020202020204" pitchFamily="34" charset="0"/>
              </a:rPr>
              <a:t>way</a:t>
            </a:r>
            <a:r>
              <a:rPr kumimoji="0" lang="da-DK" altLang="da-DK" sz="2000" b="0" i="1" u="none" strike="noStrike" cap="none" normalizeH="0" baseline="0" dirty="0">
                <a:ln>
                  <a:noFill/>
                </a:ln>
                <a:solidFill>
                  <a:schemeClr val="bg1"/>
                </a:solidFill>
                <a:effectLst/>
                <a:latin typeface="Agency FB" panose="020B0503020202020204" pitchFamily="34" charset="0"/>
              </a:rPr>
              <a:t> it </a:t>
            </a:r>
            <a:r>
              <a:rPr kumimoji="0" lang="da-DK" altLang="da-DK" sz="2000" b="0" i="1" u="none" strike="noStrike" cap="none" normalizeH="0" baseline="0" dirty="0" err="1">
                <a:ln>
                  <a:noFill/>
                </a:ln>
                <a:solidFill>
                  <a:schemeClr val="bg1"/>
                </a:solidFill>
                <a:effectLst/>
                <a:latin typeface="Agency FB" panose="020B0503020202020204" pitchFamily="34" charset="0"/>
              </a:rPr>
              <a:t>advances</a:t>
            </a:r>
            <a:r>
              <a:rPr kumimoji="0" lang="da-DK" altLang="da-DK" sz="2000" b="0" i="1" u="none" strike="noStrike" cap="none" normalizeH="0" baseline="0" dirty="0">
                <a:ln>
                  <a:noFill/>
                </a:ln>
                <a:solidFill>
                  <a:schemeClr val="bg1"/>
                </a:solidFill>
                <a:effectLst/>
                <a:latin typeface="Agency FB" panose="020B0503020202020204" pitchFamily="34" charset="0"/>
              </a:rPr>
              <a:t>. The </a:t>
            </a:r>
            <a:r>
              <a:rPr kumimoji="0" lang="da-DK" altLang="da-DK" sz="2000" b="0" i="1" u="none" strike="noStrike" cap="none" normalizeH="0" baseline="0" dirty="0" err="1">
                <a:ln>
                  <a:noFill/>
                </a:ln>
                <a:solidFill>
                  <a:schemeClr val="bg1"/>
                </a:solidFill>
                <a:effectLst/>
                <a:latin typeface="Agency FB" panose="020B0503020202020204" pitchFamily="34" charset="0"/>
              </a:rPr>
              <a:t>first</a:t>
            </a:r>
            <a:r>
              <a:rPr kumimoji="0" lang="da-DK" altLang="da-DK" sz="2000" b="0" i="1" u="none" strike="noStrike" cap="none" normalizeH="0" baseline="0" dirty="0">
                <a:ln>
                  <a:noFill/>
                </a:ln>
                <a:solidFill>
                  <a:schemeClr val="bg1"/>
                </a:solidFill>
                <a:effectLst/>
                <a:latin typeface="Agency FB" panose="020B0503020202020204" pitchFamily="34" charset="0"/>
              </a:rPr>
              <a:t> album </a:t>
            </a:r>
            <a:r>
              <a:rPr kumimoji="0" lang="da-DK" altLang="da-DK" sz="2000" b="0" i="1" u="none" strike="noStrike" cap="none" normalizeH="0" baseline="0" dirty="0" err="1">
                <a:ln>
                  <a:noFill/>
                </a:ln>
                <a:solidFill>
                  <a:schemeClr val="bg1"/>
                </a:solidFill>
                <a:effectLst/>
                <a:latin typeface="Agency FB" panose="020B0503020202020204" pitchFamily="34" charset="0"/>
              </a:rPr>
              <a:t>she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was</a:t>
            </a:r>
            <a:r>
              <a:rPr kumimoji="0" lang="da-DK" altLang="da-DK" sz="2000" b="0" i="1" u="none" strike="noStrike" cap="none" normalizeH="0" baseline="0" dirty="0">
                <a:ln>
                  <a:noFill/>
                </a:ln>
                <a:solidFill>
                  <a:schemeClr val="bg1"/>
                </a:solidFill>
                <a:effectLst/>
                <a:latin typeface="Agency FB" panose="020B0503020202020204" pitchFamily="34" charset="0"/>
              </a:rPr>
              <a:t> running </a:t>
            </a:r>
            <a:r>
              <a:rPr kumimoji="0" lang="da-DK" altLang="da-DK" sz="2000" b="0" i="1" u="none" strike="noStrike" cap="none" normalizeH="0" baseline="0" dirty="0" err="1">
                <a:ln>
                  <a:noFill/>
                </a:ln>
                <a:solidFill>
                  <a:schemeClr val="bg1"/>
                </a:solidFill>
                <a:effectLst/>
                <a:latin typeface="Agency FB" panose="020B0503020202020204" pitchFamily="34" charset="0"/>
              </a:rPr>
              <a:t>because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she</a:t>
            </a:r>
            <a:r>
              <a:rPr kumimoji="0" lang="da-DK" altLang="da-DK" sz="2000" b="0" i="1" u="none" strike="noStrike" cap="none" normalizeH="0" baseline="0" dirty="0">
                <a:ln>
                  <a:noFill/>
                </a:ln>
                <a:solidFill>
                  <a:schemeClr val="bg1"/>
                </a:solidFill>
                <a:effectLst/>
                <a:latin typeface="Agency FB" panose="020B0503020202020204" pitchFamily="34" charset="0"/>
              </a:rPr>
              <a:t> had fallen in love with a human and </a:t>
            </a:r>
            <a:r>
              <a:rPr kumimoji="0" lang="da-DK" altLang="da-DK" sz="2000" b="0" i="1" u="none" strike="noStrike" cap="none" normalizeH="0" baseline="0" dirty="0" err="1">
                <a:ln>
                  <a:noFill/>
                </a:ln>
                <a:solidFill>
                  <a:schemeClr val="bg1"/>
                </a:solidFill>
                <a:effectLst/>
                <a:latin typeface="Agency FB" panose="020B0503020202020204" pitchFamily="34" charset="0"/>
              </a:rPr>
              <a:t>she</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was</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being</a:t>
            </a:r>
            <a:r>
              <a:rPr kumimoji="0" lang="da-DK" altLang="da-DK" sz="2000" b="0" i="1" u="none" strike="noStrike" cap="none" normalizeH="0" baseline="0" dirty="0">
                <a:ln>
                  <a:noFill/>
                </a:ln>
                <a:solidFill>
                  <a:schemeClr val="bg1"/>
                </a:solidFill>
                <a:effectLst/>
                <a:latin typeface="Agency FB" panose="020B0503020202020204" pitchFamily="34" charset="0"/>
              </a:rPr>
              <a:t> </a:t>
            </a:r>
            <a:r>
              <a:rPr kumimoji="0" lang="da-DK" altLang="da-DK" sz="2000" b="0" i="1" u="none" strike="noStrike" cap="none" normalizeH="0" baseline="0" dirty="0" err="1">
                <a:ln>
                  <a:noFill/>
                </a:ln>
                <a:solidFill>
                  <a:schemeClr val="bg1"/>
                </a:solidFill>
                <a:effectLst/>
                <a:latin typeface="Agency FB" panose="020B0503020202020204" pitchFamily="34" charset="0"/>
              </a:rPr>
              <a:t>disassembled</a:t>
            </a:r>
            <a:r>
              <a:rPr kumimoji="0" lang="da-DK" altLang="da-DK" sz="2000" b="0" i="1" u="none" strike="noStrike" cap="none" normalizeH="0" baseline="0" dirty="0">
                <a:ln>
                  <a:noFill/>
                </a:ln>
                <a:solidFill>
                  <a:schemeClr val="bg1"/>
                </a:solidFill>
                <a:effectLst/>
                <a:latin typeface="Agency FB" panose="020B0503020202020204" pitchFamily="34" charset="0"/>
              </a:rPr>
              <a:t> for </a:t>
            </a:r>
            <a:r>
              <a:rPr kumimoji="0" lang="da-DK" altLang="da-DK" sz="2000" b="0" i="1" u="none" strike="noStrike" cap="none" normalizeH="0" baseline="0" dirty="0" err="1">
                <a:ln>
                  <a:noFill/>
                </a:ln>
                <a:solidFill>
                  <a:schemeClr val="bg1"/>
                </a:solidFill>
                <a:effectLst/>
                <a:latin typeface="Agency FB" panose="020B0503020202020204" pitchFamily="34" charset="0"/>
              </a:rPr>
              <a:t>that</a:t>
            </a:r>
            <a:r>
              <a:rPr lang="da-DK" altLang="da-DK" sz="2000" i="1" dirty="0">
                <a:solidFill>
                  <a:schemeClr val="bg1"/>
                </a:solidFill>
                <a:latin typeface="Agency FB" panose="020B0503020202020204" pitchFamily="34" charset="0"/>
              </a:rPr>
              <a:t>.</a:t>
            </a:r>
          </a:p>
        </p:txBody>
      </p:sp>
      <p:sp>
        <p:nvSpPr>
          <p:cNvPr id="11" name="Rektangel 10">
            <a:extLst>
              <a:ext uri="{FF2B5EF4-FFF2-40B4-BE49-F238E27FC236}">
                <a16:creationId xmlns:a16="http://schemas.microsoft.com/office/drawing/2014/main" id="{9A733F01-8668-4063-A3F9-81CE094C7A75}"/>
              </a:ext>
            </a:extLst>
          </p:cNvPr>
          <p:cNvSpPr/>
          <p:nvPr/>
        </p:nvSpPr>
        <p:spPr>
          <a:xfrm>
            <a:off x="559493" y="4582445"/>
            <a:ext cx="6531429" cy="461665"/>
          </a:xfrm>
          <a:prstGeom prst="rect">
            <a:avLst/>
          </a:prstGeom>
        </p:spPr>
        <p:txBody>
          <a:bodyPr wrap="square">
            <a:spAutoFit/>
          </a:bodyPr>
          <a:lstStyle/>
          <a:p>
            <a:r>
              <a:rPr lang="en-US" sz="2400" b="0" dirty="0">
                <a:solidFill>
                  <a:schemeClr val="bg1"/>
                </a:solidFill>
                <a:effectLst/>
                <a:latin typeface="Agency FB" panose="020B0503020202020204" pitchFamily="34" charset="0"/>
              </a:rPr>
              <a:t>Hybridity / race / gender / sexuality / fluidity</a:t>
            </a:r>
          </a:p>
        </p:txBody>
      </p:sp>
    </p:spTree>
    <p:extLst>
      <p:ext uri="{BB962C8B-B14F-4D97-AF65-F5344CB8AC3E}">
        <p14:creationId xmlns:p14="http://schemas.microsoft.com/office/powerpoint/2010/main" val="135018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A83E6AB4-8176-4FB1-8003-42FBAA434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2" name="Rektangel 11">
            <a:extLst>
              <a:ext uri="{FF2B5EF4-FFF2-40B4-BE49-F238E27FC236}">
                <a16:creationId xmlns:a16="http://schemas.microsoft.com/office/drawing/2014/main" id="{86D1D754-1316-4E4E-AE4E-E2C7CDEB2B61}"/>
              </a:ext>
            </a:extLst>
          </p:cNvPr>
          <p:cNvSpPr/>
          <p:nvPr/>
        </p:nvSpPr>
        <p:spPr>
          <a:xfrm>
            <a:off x="5817326" y="1863020"/>
            <a:ext cx="6165668" cy="3658214"/>
          </a:xfrm>
          <a:prstGeom prst="rect">
            <a:avLst/>
          </a:prstGeom>
          <a:solidFill>
            <a:srgbClr val="FFFFFF">
              <a:alpha val="85098"/>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D66CE335-4B7A-45C0-918E-150E1CC33413}"/>
              </a:ext>
            </a:extLst>
          </p:cNvPr>
          <p:cNvSpPr/>
          <p:nvPr/>
        </p:nvSpPr>
        <p:spPr>
          <a:xfrm>
            <a:off x="6096000" y="2012411"/>
            <a:ext cx="5886994" cy="3323987"/>
          </a:xfrm>
          <a:prstGeom prst="rect">
            <a:avLst/>
          </a:prstGeom>
        </p:spPr>
        <p:txBody>
          <a:bodyPr wrap="square">
            <a:spAutoFit/>
          </a:bodyPr>
          <a:lstStyle/>
          <a:p>
            <a:r>
              <a:rPr lang="en-US" sz="2400" dirty="0">
                <a:latin typeface="Agency FB" panose="020B0503020202020204" pitchFamily="34" charset="0"/>
              </a:rPr>
              <a:t>And even when you edit me the booty don't lie (what?)</a:t>
            </a:r>
            <a:br>
              <a:rPr lang="en-US" sz="2400" dirty="0">
                <a:latin typeface="Agency FB" panose="020B0503020202020204" pitchFamily="34" charset="0"/>
              </a:rPr>
            </a:br>
            <a:r>
              <a:rPr lang="en-US" sz="2400" dirty="0">
                <a:latin typeface="Agency FB" panose="020B0503020202020204" pitchFamily="34" charset="0"/>
              </a:rPr>
              <a:t>Yeah, </a:t>
            </a:r>
            <a:r>
              <a:rPr lang="en-US" sz="2400" dirty="0" err="1">
                <a:latin typeface="Agency FB" panose="020B0503020202020204" pitchFamily="34" charset="0"/>
              </a:rPr>
              <a:t>I'ma</a:t>
            </a:r>
            <a:r>
              <a:rPr lang="en-US" sz="2400" dirty="0">
                <a:latin typeface="Agency FB" panose="020B0503020202020204" pitchFamily="34" charset="0"/>
              </a:rPr>
              <a:t> keep singing, </a:t>
            </a:r>
            <a:r>
              <a:rPr lang="en-US" sz="2400" dirty="0" err="1">
                <a:latin typeface="Agency FB" panose="020B0503020202020204" pitchFamily="34" charset="0"/>
              </a:rPr>
              <a:t>I'ma</a:t>
            </a:r>
            <a:r>
              <a:rPr lang="en-US" sz="2400" dirty="0">
                <a:latin typeface="Agency FB" panose="020B0503020202020204" pitchFamily="34" charset="0"/>
              </a:rPr>
              <a:t> keep writing songs</a:t>
            </a:r>
            <a:br>
              <a:rPr lang="en-US" sz="2400" dirty="0">
                <a:latin typeface="Agency FB" panose="020B0503020202020204" pitchFamily="34" charset="0"/>
              </a:rPr>
            </a:br>
            <a:r>
              <a:rPr lang="en-US" sz="2400" dirty="0">
                <a:latin typeface="Agency FB" panose="020B0503020202020204" pitchFamily="34" charset="0"/>
              </a:rPr>
              <a:t>I'm tired of Marvin asking me, "What's Going On?</a:t>
            </a:r>
            <a:br>
              <a:rPr lang="en-US" sz="2400" dirty="0">
                <a:latin typeface="Agency FB" panose="020B0503020202020204" pitchFamily="34" charset="0"/>
              </a:rPr>
            </a:br>
            <a:r>
              <a:rPr lang="en-US" sz="2400" dirty="0">
                <a:latin typeface="Agency FB" panose="020B0503020202020204" pitchFamily="34" charset="0"/>
              </a:rPr>
              <a:t>March to the streets </a:t>
            </a:r>
            <a:r>
              <a:rPr lang="en-US" sz="2400" dirty="0" err="1">
                <a:latin typeface="Agency FB" panose="020B0503020202020204" pitchFamily="34" charset="0"/>
              </a:rPr>
              <a:t>'cause</a:t>
            </a:r>
            <a:r>
              <a:rPr lang="en-US" sz="2400" dirty="0">
                <a:latin typeface="Agency FB" panose="020B0503020202020204" pitchFamily="34" charset="0"/>
              </a:rPr>
              <a:t> I'm willing and I'm able (what?)</a:t>
            </a:r>
            <a:br>
              <a:rPr lang="en-US" sz="2400" dirty="0">
                <a:latin typeface="Agency FB" panose="020B0503020202020204" pitchFamily="34" charset="0"/>
              </a:rPr>
            </a:br>
            <a:r>
              <a:rPr lang="en-US" sz="2400" dirty="0">
                <a:latin typeface="Agency FB" panose="020B0503020202020204" pitchFamily="34" charset="0"/>
              </a:rPr>
              <a:t>Categorize me, I defy every label</a:t>
            </a:r>
            <a:br>
              <a:rPr lang="en-US" sz="2400" dirty="0">
                <a:latin typeface="Agency FB" panose="020B0503020202020204" pitchFamily="34" charset="0"/>
              </a:rPr>
            </a:br>
            <a:r>
              <a:rPr lang="en-US" sz="2400" dirty="0">
                <a:latin typeface="Agency FB" panose="020B0503020202020204" pitchFamily="34" charset="0"/>
              </a:rPr>
              <a:t>And while you're selling dope, we're </a:t>
            </a:r>
            <a:r>
              <a:rPr lang="en-US" sz="2400" dirty="0" err="1">
                <a:latin typeface="Agency FB" panose="020B0503020202020204" pitchFamily="34" charset="0"/>
              </a:rPr>
              <a:t>gonna</a:t>
            </a:r>
            <a:r>
              <a:rPr lang="en-US" sz="2400" dirty="0">
                <a:latin typeface="Agency FB" panose="020B0503020202020204" pitchFamily="34" charset="0"/>
              </a:rPr>
              <a:t> keep selling hope (uh)</a:t>
            </a:r>
          </a:p>
          <a:p>
            <a:endParaRPr lang="en-US" sz="2400" dirty="0">
              <a:solidFill>
                <a:srgbClr val="00B0F0"/>
              </a:solidFill>
              <a:latin typeface="Agency FB" panose="020B0503020202020204" pitchFamily="34" charset="0"/>
            </a:endParaRPr>
          </a:p>
          <a:p>
            <a:r>
              <a:rPr lang="en-US" i="1" dirty="0">
                <a:solidFill>
                  <a:srgbClr val="00B0F0"/>
                </a:solidFill>
                <a:latin typeface="Agency FB" panose="020B0503020202020204" pitchFamily="34" charset="0"/>
              </a:rPr>
              <a:t>Janelle </a:t>
            </a:r>
            <a:r>
              <a:rPr lang="en-US" i="1" dirty="0" err="1">
                <a:solidFill>
                  <a:srgbClr val="00B0F0"/>
                </a:solidFill>
                <a:latin typeface="Agency FB" panose="020B0503020202020204" pitchFamily="34" charset="0"/>
              </a:rPr>
              <a:t>Monae</a:t>
            </a:r>
            <a:r>
              <a:rPr lang="en-US" i="1" dirty="0">
                <a:solidFill>
                  <a:srgbClr val="00B0F0"/>
                </a:solidFill>
                <a:latin typeface="Agency FB" panose="020B0503020202020204" pitchFamily="34" charset="0"/>
              </a:rPr>
              <a:t>, “Q.U.E.E.N” The Electric Lady (2013)</a:t>
            </a:r>
            <a:endParaRPr lang="da-DK" i="1" dirty="0">
              <a:solidFill>
                <a:srgbClr val="00B0F0"/>
              </a:solidFill>
              <a:latin typeface="Agency FB" panose="020B0503020202020204" pitchFamily="34" charset="0"/>
            </a:endParaRPr>
          </a:p>
        </p:txBody>
      </p:sp>
      <p:sp>
        <p:nvSpPr>
          <p:cNvPr id="14" name="Rektangel 13">
            <a:extLst>
              <a:ext uri="{FF2B5EF4-FFF2-40B4-BE49-F238E27FC236}">
                <a16:creationId xmlns:a16="http://schemas.microsoft.com/office/drawing/2014/main" id="{09586B7E-E303-4F3D-B330-1F83B2042193}"/>
              </a:ext>
            </a:extLst>
          </p:cNvPr>
          <p:cNvSpPr/>
          <p:nvPr/>
        </p:nvSpPr>
        <p:spPr>
          <a:xfrm>
            <a:off x="5817326" y="1234157"/>
            <a:ext cx="2792752" cy="509163"/>
          </a:xfrm>
          <a:prstGeom prst="rect">
            <a:avLst/>
          </a:prstGeom>
          <a:solidFill>
            <a:srgbClr val="FFFFFF">
              <a:alpha val="85098"/>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id="{D9CEB366-109F-43B1-B6C0-1180FFACF774}"/>
              </a:ext>
            </a:extLst>
          </p:cNvPr>
          <p:cNvSpPr/>
          <p:nvPr/>
        </p:nvSpPr>
        <p:spPr>
          <a:xfrm>
            <a:off x="5808619" y="1279654"/>
            <a:ext cx="2786340" cy="400110"/>
          </a:xfrm>
          <a:prstGeom prst="rect">
            <a:avLst/>
          </a:prstGeom>
        </p:spPr>
        <p:txBody>
          <a:bodyPr wrap="none">
            <a:spAutoFit/>
          </a:bodyPr>
          <a:lstStyle/>
          <a:p>
            <a:r>
              <a:rPr lang="da-DK" sz="2000" dirty="0">
                <a:solidFill>
                  <a:srgbClr val="00B0F0"/>
                </a:solidFill>
                <a:latin typeface="Agency FB" panose="020B0503020202020204" pitchFamily="34" charset="0"/>
              </a:rPr>
              <a:t>&lt; Jane 57821 // </a:t>
            </a:r>
            <a:r>
              <a:rPr lang="da-DK" sz="2000" dirty="0" err="1">
                <a:solidFill>
                  <a:srgbClr val="00B0F0"/>
                </a:solidFill>
                <a:latin typeface="Agency FB" panose="020B0503020202020204" pitchFamily="34" charset="0"/>
                <a:hlinkClick r:id="rId3"/>
              </a:rPr>
              <a:t>Dirty</a:t>
            </a:r>
            <a:r>
              <a:rPr lang="da-DK" sz="2000" dirty="0">
                <a:solidFill>
                  <a:srgbClr val="00B0F0"/>
                </a:solidFill>
                <a:latin typeface="Agency FB" panose="020B0503020202020204" pitchFamily="34" charset="0"/>
                <a:hlinkClick r:id="rId3"/>
              </a:rPr>
              <a:t> Computer</a:t>
            </a:r>
            <a:endParaRPr lang="da-DK" sz="2000" dirty="0">
              <a:solidFill>
                <a:srgbClr val="00B0F0"/>
              </a:solidFill>
              <a:latin typeface="Agency FB" panose="020B0503020202020204" pitchFamily="34" charset="0"/>
            </a:endParaRPr>
          </a:p>
        </p:txBody>
      </p:sp>
    </p:spTree>
    <p:extLst>
      <p:ext uri="{BB962C8B-B14F-4D97-AF65-F5344CB8AC3E}">
        <p14:creationId xmlns:p14="http://schemas.microsoft.com/office/powerpoint/2010/main" val="320442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F1F2693-AD01-4B6C-928E-10F138218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625"/>
            <a:ext cx="12192000" cy="7461250"/>
          </a:xfrm>
          <a:prstGeom prst="rect">
            <a:avLst/>
          </a:prstGeom>
        </p:spPr>
      </p:pic>
      <p:pic>
        <p:nvPicPr>
          <p:cNvPr id="6" name="Billede 5">
            <a:extLst>
              <a:ext uri="{FF2B5EF4-FFF2-40B4-BE49-F238E27FC236}">
                <a16:creationId xmlns:a16="http://schemas.microsoft.com/office/drawing/2014/main" id="{F21E1D24-7B90-425F-8D95-9946773D1925}"/>
              </a:ext>
            </a:extLst>
          </p:cNvPr>
          <p:cNvPicPr>
            <a:picLocks noChangeAspect="1"/>
          </p:cNvPicPr>
          <p:nvPr/>
        </p:nvPicPr>
        <p:blipFill>
          <a:blip r:embed="rId3"/>
          <a:stretch>
            <a:fillRect/>
          </a:stretch>
        </p:blipFill>
        <p:spPr>
          <a:xfrm>
            <a:off x="347698" y="2527282"/>
            <a:ext cx="4454794" cy="1809587"/>
          </a:xfrm>
          <a:prstGeom prst="rect">
            <a:avLst/>
          </a:prstGeom>
          <a:effectLst>
            <a:outerShdw blurRad="50800" dist="38100" dir="8100000" algn="tr" rotWithShape="0">
              <a:prstClr val="black">
                <a:alpha val="40000"/>
              </a:prstClr>
            </a:outerShdw>
          </a:effectLst>
        </p:spPr>
      </p:pic>
      <p:pic>
        <p:nvPicPr>
          <p:cNvPr id="7" name="Billede 6">
            <a:extLst>
              <a:ext uri="{FF2B5EF4-FFF2-40B4-BE49-F238E27FC236}">
                <a16:creationId xmlns:a16="http://schemas.microsoft.com/office/drawing/2014/main" id="{7CA6D8D3-3AB4-49A2-A20E-BAEACF4AB8D8}"/>
              </a:ext>
            </a:extLst>
          </p:cNvPr>
          <p:cNvPicPr>
            <a:picLocks noChangeAspect="1"/>
          </p:cNvPicPr>
          <p:nvPr/>
        </p:nvPicPr>
        <p:blipFill>
          <a:blip r:embed="rId4"/>
          <a:stretch>
            <a:fillRect/>
          </a:stretch>
        </p:blipFill>
        <p:spPr>
          <a:xfrm>
            <a:off x="7876259" y="2546480"/>
            <a:ext cx="3889021" cy="1783283"/>
          </a:xfrm>
          <a:prstGeom prst="rect">
            <a:avLst/>
          </a:prstGeom>
          <a:effectLst>
            <a:outerShdw blurRad="50800" dist="38100" dir="8100000" algn="tr" rotWithShape="0">
              <a:prstClr val="black">
                <a:alpha val="40000"/>
              </a:prstClr>
            </a:outerShdw>
          </a:effectLst>
        </p:spPr>
      </p:pic>
      <p:pic>
        <p:nvPicPr>
          <p:cNvPr id="9" name="Billede 8">
            <a:extLst>
              <a:ext uri="{FF2B5EF4-FFF2-40B4-BE49-F238E27FC236}">
                <a16:creationId xmlns:a16="http://schemas.microsoft.com/office/drawing/2014/main" id="{440A35DD-3143-4C9A-9C3D-837062FB036E}"/>
              </a:ext>
            </a:extLst>
          </p:cNvPr>
          <p:cNvPicPr>
            <a:picLocks noChangeAspect="1"/>
          </p:cNvPicPr>
          <p:nvPr/>
        </p:nvPicPr>
        <p:blipFill rotWithShape="1">
          <a:blip r:embed="rId5"/>
          <a:srcRect l="13321" r="13265"/>
          <a:stretch/>
        </p:blipFill>
        <p:spPr>
          <a:xfrm>
            <a:off x="4951778" y="2540560"/>
            <a:ext cx="2777080" cy="179015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0317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C11A10F-D785-43ED-B567-1CFCB3D11D0B}"/>
              </a:ext>
            </a:extLst>
          </p:cNvPr>
          <p:cNvSpPr/>
          <p:nvPr/>
        </p:nvSpPr>
        <p:spPr>
          <a:xfrm>
            <a:off x="0" y="0"/>
            <a:ext cx="12192000" cy="6858000"/>
          </a:xfrm>
          <a:prstGeom prst="rect">
            <a:avLst/>
          </a:prstGeom>
          <a:solidFill>
            <a:srgbClr val="0C0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FF2B5EF4-FFF2-40B4-BE49-F238E27FC236}">
                <a16:creationId xmlns:a16="http://schemas.microsoft.com/office/drawing/2014/main" id="{D0624EEB-C07C-431A-8B98-8823B1943176}"/>
              </a:ext>
            </a:extLst>
          </p:cNvPr>
          <p:cNvSpPr/>
          <p:nvPr/>
        </p:nvSpPr>
        <p:spPr>
          <a:xfrm>
            <a:off x="78378" y="3075057"/>
            <a:ext cx="12192000" cy="707886"/>
          </a:xfrm>
          <a:prstGeom prst="rect">
            <a:avLst/>
          </a:prstGeom>
        </p:spPr>
        <p:txBody>
          <a:bodyPr wrap="square">
            <a:spAutoFit/>
          </a:bodyPr>
          <a:lstStyle/>
          <a:p>
            <a:pPr algn="ctr"/>
            <a:r>
              <a:rPr lang="en-US" sz="4000" dirty="0">
                <a:solidFill>
                  <a:schemeClr val="bg1"/>
                </a:solidFill>
                <a:latin typeface="Agency FB" panose="020B0503020202020204" pitchFamily="34" charset="0"/>
              </a:rPr>
              <a:t>Now Let’s Watch Black Panther</a:t>
            </a:r>
            <a:r>
              <a:rPr lang="en-US" sz="4000" dirty="0">
                <a:solidFill>
                  <a:schemeClr val="bg1"/>
                </a:solidFill>
              </a:rPr>
              <a:t> </a:t>
            </a:r>
            <a:endParaRPr lang="da-DK" sz="4000" dirty="0">
              <a:solidFill>
                <a:schemeClr val="bg1"/>
              </a:solidFill>
            </a:endParaRPr>
          </a:p>
        </p:txBody>
      </p:sp>
    </p:spTree>
    <p:extLst>
      <p:ext uri="{BB962C8B-B14F-4D97-AF65-F5344CB8AC3E}">
        <p14:creationId xmlns:p14="http://schemas.microsoft.com/office/powerpoint/2010/main" val="269397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482031A-1FFC-4CAB-9C23-9F9F84F3569C}"/>
              </a:ext>
            </a:extLst>
          </p:cNvPr>
          <p:cNvSpPr/>
          <p:nvPr/>
        </p:nvSpPr>
        <p:spPr>
          <a:xfrm>
            <a:off x="0" y="8709"/>
            <a:ext cx="12191999" cy="6858000"/>
          </a:xfrm>
          <a:prstGeom prst="rect">
            <a:avLst/>
          </a:prstGeom>
          <a:solidFill>
            <a:srgbClr val="1B9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5C303393-090C-40B5-ABFD-64BC303A0DBE}"/>
              </a:ext>
            </a:extLst>
          </p:cNvPr>
          <p:cNvSpPr/>
          <p:nvPr/>
        </p:nvSpPr>
        <p:spPr>
          <a:xfrm>
            <a:off x="3971117" y="1136172"/>
            <a:ext cx="7707075" cy="1384995"/>
          </a:xfrm>
          <a:prstGeom prst="rect">
            <a:avLst/>
          </a:prstGeom>
        </p:spPr>
        <p:txBody>
          <a:bodyPr wrap="square">
            <a:spAutoFit/>
          </a:bodyPr>
          <a:lstStyle/>
          <a:p>
            <a:r>
              <a:rPr lang="en-US" sz="2800" dirty="0">
                <a:solidFill>
                  <a:schemeClr val="bg1"/>
                </a:solidFill>
                <a:latin typeface="Agency FB" panose="020B0503020202020204" pitchFamily="34" charset="0"/>
              </a:rPr>
              <a:t>A movement in literature, music, art, etc., featuring futuristic or science fiction themes which incorporate elements of black history and culture.</a:t>
            </a:r>
            <a:endParaRPr lang="da-DK" sz="2800" dirty="0">
              <a:solidFill>
                <a:schemeClr val="bg1"/>
              </a:solidFill>
              <a:latin typeface="Agency FB" panose="020B0503020202020204" pitchFamily="34" charset="0"/>
            </a:endParaRPr>
          </a:p>
        </p:txBody>
      </p:sp>
      <p:sp>
        <p:nvSpPr>
          <p:cNvPr id="3" name="Rektangel 2">
            <a:extLst>
              <a:ext uri="{FF2B5EF4-FFF2-40B4-BE49-F238E27FC236}">
                <a16:creationId xmlns:a16="http://schemas.microsoft.com/office/drawing/2014/main" id="{38C3349B-EAF0-4E58-A77C-739772A8846D}"/>
              </a:ext>
            </a:extLst>
          </p:cNvPr>
          <p:cNvSpPr/>
          <p:nvPr/>
        </p:nvSpPr>
        <p:spPr>
          <a:xfrm>
            <a:off x="400593" y="2736502"/>
            <a:ext cx="3431177" cy="2431435"/>
          </a:xfrm>
          <a:prstGeom prst="rect">
            <a:avLst/>
          </a:prstGeom>
        </p:spPr>
        <p:txBody>
          <a:bodyPr wrap="square">
            <a:spAutoFit/>
          </a:bodyPr>
          <a:lstStyle/>
          <a:p>
            <a:pPr>
              <a:spcAft>
                <a:spcPts val="0"/>
              </a:spcAft>
            </a:pPr>
            <a:r>
              <a:rPr lang="da-DK" sz="4000" dirty="0" err="1">
                <a:solidFill>
                  <a:schemeClr val="bg1"/>
                </a:solidFill>
                <a:effectLst/>
                <a:latin typeface="Agency FB" panose="020B0503020202020204" pitchFamily="34" charset="0"/>
              </a:rPr>
              <a:t>Afrofuturism</a:t>
            </a:r>
            <a:endParaRPr lang="da-DK" sz="4000" dirty="0">
              <a:solidFill>
                <a:schemeClr val="bg1"/>
              </a:solidFill>
              <a:effectLst/>
              <a:latin typeface="Agency FB" panose="020B0503020202020204" pitchFamily="34" charset="0"/>
            </a:endParaRPr>
          </a:p>
          <a:p>
            <a:r>
              <a:rPr lang="da-DK" sz="2800" dirty="0">
                <a:solidFill>
                  <a:schemeClr val="bg1"/>
                </a:solidFill>
                <a:latin typeface="Agency FB" panose="020B0503020202020204" pitchFamily="34" charset="0"/>
              </a:rPr>
              <a:t>/ˌ</a:t>
            </a:r>
            <a:r>
              <a:rPr lang="da-DK" sz="2800" dirty="0" err="1">
                <a:solidFill>
                  <a:schemeClr val="bg1"/>
                </a:solidFill>
                <a:latin typeface="Agency FB" panose="020B0503020202020204" pitchFamily="34" charset="0"/>
              </a:rPr>
              <a:t>afrəʊˈfjuːtʃərɪz</a:t>
            </a:r>
            <a:r>
              <a:rPr lang="da-DK" sz="2800" dirty="0">
                <a:solidFill>
                  <a:schemeClr val="bg1"/>
                </a:solidFill>
                <a:latin typeface="Agency FB" panose="020B0503020202020204" pitchFamily="34" charset="0"/>
              </a:rPr>
              <a:t>(ə)m/</a:t>
            </a:r>
          </a:p>
          <a:p>
            <a:br>
              <a:rPr lang="da-DK" sz="2800" dirty="0">
                <a:solidFill>
                  <a:schemeClr val="bg1"/>
                </a:solidFill>
                <a:latin typeface="Agency FB" panose="020B0503020202020204" pitchFamily="34" charset="0"/>
              </a:rPr>
            </a:br>
            <a:r>
              <a:rPr lang="da-DK" sz="2800" dirty="0">
                <a:latin typeface="Agency FB" panose="020B0503020202020204" pitchFamily="34" charset="0"/>
              </a:rPr>
              <a:t>(</a:t>
            </a:r>
            <a:r>
              <a:rPr lang="da-DK" sz="2800" dirty="0" err="1">
                <a:latin typeface="Agency FB" panose="020B0503020202020204" pitchFamily="34" charset="0"/>
              </a:rPr>
              <a:t>noun</a:t>
            </a:r>
            <a:r>
              <a:rPr lang="da-DK" sz="2800" dirty="0">
                <a:latin typeface="Agency FB" panose="020B0503020202020204" pitchFamily="34" charset="0"/>
              </a:rPr>
              <a:t>)</a:t>
            </a:r>
          </a:p>
          <a:p>
            <a:endParaRPr lang="da-DK" sz="2800" dirty="0">
              <a:latin typeface="Agency FB" panose="020B0503020202020204" pitchFamily="34" charset="0"/>
            </a:endParaRPr>
          </a:p>
        </p:txBody>
      </p:sp>
      <p:cxnSp>
        <p:nvCxnSpPr>
          <p:cNvPr id="6" name="Lige forbindelse 5">
            <a:extLst>
              <a:ext uri="{FF2B5EF4-FFF2-40B4-BE49-F238E27FC236}">
                <a16:creationId xmlns:a16="http://schemas.microsoft.com/office/drawing/2014/main" id="{561DDC4D-E4C1-40CE-B997-0A4AA51144C7}"/>
              </a:ext>
            </a:extLst>
          </p:cNvPr>
          <p:cNvCxnSpPr>
            <a:cxnSpLocks/>
          </p:cNvCxnSpPr>
          <p:nvPr/>
        </p:nvCxnSpPr>
        <p:spPr>
          <a:xfrm>
            <a:off x="3631476" y="1201783"/>
            <a:ext cx="0" cy="48332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C12DAFBF-152F-4F44-8B44-40B82BE8E130}"/>
              </a:ext>
            </a:extLst>
          </p:cNvPr>
          <p:cNvSpPr/>
          <p:nvPr/>
        </p:nvSpPr>
        <p:spPr>
          <a:xfrm>
            <a:off x="3971117" y="2736502"/>
            <a:ext cx="7493716" cy="2677656"/>
          </a:xfrm>
          <a:prstGeom prst="rect">
            <a:avLst/>
          </a:prstGeom>
        </p:spPr>
        <p:txBody>
          <a:bodyPr wrap="square">
            <a:spAutoFit/>
          </a:bodyPr>
          <a:lstStyle/>
          <a:p>
            <a:r>
              <a:rPr lang="en-US" sz="2800" dirty="0">
                <a:solidFill>
                  <a:schemeClr val="bg1"/>
                </a:solidFill>
                <a:latin typeface="Agency FB" panose="020B0503020202020204" pitchFamily="34" charset="0"/>
              </a:rPr>
              <a:t>Afrofuturism is the reimagining of a future filled with arts, science and technology seen through a black lens. </a:t>
            </a:r>
          </a:p>
          <a:p>
            <a:endParaRPr lang="en-US" sz="2800" dirty="0">
              <a:solidFill>
                <a:schemeClr val="bg1"/>
              </a:solidFill>
              <a:latin typeface="Agency FB" panose="020B0503020202020204" pitchFamily="34" charset="0"/>
            </a:endParaRPr>
          </a:p>
          <a:p>
            <a:r>
              <a:rPr lang="en-US" sz="2800" dirty="0">
                <a:solidFill>
                  <a:schemeClr val="bg1"/>
                </a:solidFill>
                <a:latin typeface="Agency FB" panose="020B0503020202020204" pitchFamily="34" charset="0"/>
              </a:rPr>
              <a:t>The term was conceived a quarter-century ago by white author Mark </a:t>
            </a:r>
            <a:r>
              <a:rPr lang="en-US" sz="2800" dirty="0" err="1">
                <a:solidFill>
                  <a:schemeClr val="bg1"/>
                </a:solidFill>
                <a:latin typeface="Agency FB" panose="020B0503020202020204" pitchFamily="34" charset="0"/>
              </a:rPr>
              <a:t>Dery</a:t>
            </a:r>
            <a:r>
              <a:rPr lang="en-US" sz="2800" dirty="0">
                <a:solidFill>
                  <a:schemeClr val="bg1"/>
                </a:solidFill>
                <a:latin typeface="Agency FB" panose="020B0503020202020204" pitchFamily="34" charset="0"/>
              </a:rPr>
              <a:t> in his essay “Black to the Future,” which looks at speculative fiction within the African diaspora. </a:t>
            </a:r>
            <a:endParaRPr lang="da-DK" sz="2800" dirty="0">
              <a:solidFill>
                <a:schemeClr val="bg1"/>
              </a:solidFill>
              <a:latin typeface="Agency FB" panose="020B0503020202020204" pitchFamily="34" charset="0"/>
            </a:endParaRPr>
          </a:p>
        </p:txBody>
      </p:sp>
      <p:sp>
        <p:nvSpPr>
          <p:cNvPr id="10" name="Tekstfelt 9">
            <a:extLst>
              <a:ext uri="{FF2B5EF4-FFF2-40B4-BE49-F238E27FC236}">
                <a16:creationId xmlns:a16="http://schemas.microsoft.com/office/drawing/2014/main" id="{3F87BA31-07B4-4154-8CAC-4F912300A821}"/>
              </a:ext>
            </a:extLst>
          </p:cNvPr>
          <p:cNvSpPr txBox="1"/>
          <p:nvPr/>
        </p:nvSpPr>
        <p:spPr>
          <a:xfrm>
            <a:off x="3971117" y="5629493"/>
            <a:ext cx="7363088" cy="400110"/>
          </a:xfrm>
          <a:prstGeom prst="rect">
            <a:avLst/>
          </a:prstGeom>
          <a:noFill/>
        </p:spPr>
        <p:txBody>
          <a:bodyPr wrap="square" rtlCol="0">
            <a:spAutoFit/>
          </a:bodyPr>
          <a:lstStyle/>
          <a:p>
            <a:r>
              <a:rPr lang="da-DK" sz="2000" dirty="0">
                <a:latin typeface="Agency FB" panose="020B0503020202020204" pitchFamily="34" charset="0"/>
              </a:rPr>
              <a:t>Jamie </a:t>
            </a:r>
            <a:r>
              <a:rPr lang="da-DK" sz="2000" dirty="0" err="1">
                <a:latin typeface="Agency FB" panose="020B0503020202020204" pitchFamily="34" charset="0"/>
              </a:rPr>
              <a:t>Broadnax</a:t>
            </a:r>
            <a:r>
              <a:rPr lang="da-DK" sz="2000" dirty="0">
                <a:latin typeface="Agency FB" panose="020B0503020202020204" pitchFamily="34" charset="0"/>
              </a:rPr>
              <a:t>, ”</a:t>
            </a:r>
            <a:r>
              <a:rPr lang="da-DK" sz="2000" dirty="0" err="1">
                <a:latin typeface="Agency FB" panose="020B0503020202020204" pitchFamily="34" charset="0"/>
              </a:rPr>
              <a:t>What</a:t>
            </a:r>
            <a:r>
              <a:rPr lang="da-DK" sz="2000" dirty="0">
                <a:latin typeface="Agency FB" panose="020B0503020202020204" pitchFamily="34" charset="0"/>
              </a:rPr>
              <a:t> the </a:t>
            </a:r>
            <a:r>
              <a:rPr lang="da-DK" sz="2000" dirty="0" err="1">
                <a:latin typeface="Agency FB" panose="020B0503020202020204" pitchFamily="34" charset="0"/>
              </a:rPr>
              <a:t>Heck</a:t>
            </a:r>
            <a:r>
              <a:rPr lang="da-DK" sz="2000" dirty="0">
                <a:latin typeface="Agency FB" panose="020B0503020202020204" pitchFamily="34" charset="0"/>
              </a:rPr>
              <a:t> is </a:t>
            </a:r>
            <a:r>
              <a:rPr lang="da-DK" sz="2000" dirty="0" err="1">
                <a:latin typeface="Agency FB" panose="020B0503020202020204" pitchFamily="34" charset="0"/>
              </a:rPr>
              <a:t>Afrofuturism</a:t>
            </a:r>
            <a:r>
              <a:rPr lang="da-DK" sz="2000" dirty="0">
                <a:latin typeface="Agency FB" panose="020B0503020202020204" pitchFamily="34" charset="0"/>
              </a:rPr>
              <a:t>” (</a:t>
            </a:r>
            <a:r>
              <a:rPr lang="da-DK" sz="2000" dirty="0" err="1">
                <a:latin typeface="Agency FB" panose="020B0503020202020204" pitchFamily="34" charset="0"/>
              </a:rPr>
              <a:t>Huffington</a:t>
            </a:r>
            <a:r>
              <a:rPr lang="da-DK" sz="2000" dirty="0">
                <a:latin typeface="Agency FB" panose="020B0503020202020204" pitchFamily="34" charset="0"/>
              </a:rPr>
              <a:t> Post, 2018)</a:t>
            </a:r>
          </a:p>
        </p:txBody>
      </p:sp>
    </p:spTree>
    <p:extLst>
      <p:ext uri="{BB962C8B-B14F-4D97-AF65-F5344CB8AC3E}">
        <p14:creationId xmlns:p14="http://schemas.microsoft.com/office/powerpoint/2010/main" val="168202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3A4A857-A23D-47B4-AD2B-12BDCEB13AF1}"/>
              </a:ext>
            </a:extLst>
          </p:cNvPr>
          <p:cNvSpPr/>
          <p:nvPr/>
        </p:nvSpPr>
        <p:spPr>
          <a:xfrm>
            <a:off x="0" y="0"/>
            <a:ext cx="12192000" cy="6858000"/>
          </a:xfrm>
          <a:prstGeom prst="rect">
            <a:avLst/>
          </a:prstGeom>
          <a:solidFill>
            <a:srgbClr val="0C0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1048D9BF-C366-4AE1-B748-97534AA04726}"/>
              </a:ext>
            </a:extLst>
          </p:cNvPr>
          <p:cNvSpPr/>
          <p:nvPr/>
        </p:nvSpPr>
        <p:spPr>
          <a:xfrm>
            <a:off x="2804159" y="2076211"/>
            <a:ext cx="7323910" cy="3416320"/>
          </a:xfrm>
          <a:prstGeom prst="rect">
            <a:avLst/>
          </a:prstGeom>
        </p:spPr>
        <p:txBody>
          <a:bodyPr wrap="square">
            <a:spAutoFit/>
          </a:bodyPr>
          <a:lstStyle/>
          <a:p>
            <a:r>
              <a:rPr lang="en-US" sz="2400" dirty="0">
                <a:solidFill>
                  <a:schemeClr val="bg1"/>
                </a:solidFill>
                <a:latin typeface="Agency FB" panose="020B0503020202020204" pitchFamily="34" charset="0"/>
              </a:rPr>
              <a:t>1 - the scattering of the Jews to countries outside of Palestine after the Babylonian captivity.</a:t>
            </a:r>
          </a:p>
          <a:p>
            <a:endParaRPr lang="en-US" sz="24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2 - any group migration or flight from a country or region.</a:t>
            </a:r>
          </a:p>
          <a:p>
            <a:endParaRPr lang="en-US" sz="24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3 - any group that has been dispersed outside its traditional homeland, especially involuntarily, as Africans during the trans-Atlantic slave trade.</a:t>
            </a:r>
          </a:p>
          <a:p>
            <a:endParaRPr lang="en-US" sz="2400" dirty="0">
              <a:solidFill>
                <a:schemeClr val="bg1"/>
              </a:solidFill>
              <a:latin typeface="Agency FB" panose="020B0503020202020204" pitchFamily="34" charset="0"/>
            </a:endParaRPr>
          </a:p>
          <a:p>
            <a:r>
              <a:rPr lang="en-US" sz="2400" i="1" dirty="0">
                <a:solidFill>
                  <a:schemeClr val="bg1"/>
                </a:solidFill>
                <a:latin typeface="Agency FB" panose="020B0503020202020204" pitchFamily="34" charset="0"/>
              </a:rPr>
              <a:t>- Dictionary.com</a:t>
            </a:r>
          </a:p>
        </p:txBody>
      </p:sp>
      <p:sp>
        <p:nvSpPr>
          <p:cNvPr id="3" name="Rektangel 2">
            <a:extLst>
              <a:ext uri="{FF2B5EF4-FFF2-40B4-BE49-F238E27FC236}">
                <a16:creationId xmlns:a16="http://schemas.microsoft.com/office/drawing/2014/main" id="{00C988A5-6D68-43C3-AB42-62789FF83347}"/>
              </a:ext>
            </a:extLst>
          </p:cNvPr>
          <p:cNvSpPr/>
          <p:nvPr/>
        </p:nvSpPr>
        <p:spPr>
          <a:xfrm>
            <a:off x="2804159" y="1222774"/>
            <a:ext cx="1625766" cy="707886"/>
          </a:xfrm>
          <a:prstGeom prst="rect">
            <a:avLst/>
          </a:prstGeom>
        </p:spPr>
        <p:txBody>
          <a:bodyPr wrap="none">
            <a:spAutoFit/>
          </a:bodyPr>
          <a:lstStyle/>
          <a:p>
            <a:r>
              <a:rPr lang="en-US" sz="4000" dirty="0">
                <a:solidFill>
                  <a:schemeClr val="bg1"/>
                </a:solidFill>
                <a:latin typeface="Agency FB" panose="020B0503020202020204" pitchFamily="34" charset="0"/>
              </a:rPr>
              <a:t>Diaspora</a:t>
            </a:r>
            <a:endParaRPr lang="da-DK" sz="4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09404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FC1FF5C-37DC-4E9B-82C7-FA123C34880D}"/>
              </a:ext>
            </a:extLst>
          </p:cNvPr>
          <p:cNvPicPr>
            <a:picLocks noChangeAspect="1"/>
          </p:cNvPicPr>
          <p:nvPr/>
        </p:nvPicPr>
        <p:blipFill rotWithShape="1">
          <a:blip r:embed="rId2">
            <a:extLst>
              <a:ext uri="{28A0092B-C50C-407E-A947-70E740481C1C}">
                <a14:useLocalDpi xmlns:a14="http://schemas.microsoft.com/office/drawing/2010/main" val="0"/>
              </a:ext>
            </a:extLst>
          </a:blip>
          <a:srcRect r="6963"/>
          <a:stretch/>
        </p:blipFill>
        <p:spPr>
          <a:xfrm>
            <a:off x="-1" y="0"/>
            <a:ext cx="12192001" cy="6858000"/>
          </a:xfrm>
          <a:prstGeom prst="rect">
            <a:avLst/>
          </a:prstGeom>
        </p:spPr>
      </p:pic>
      <p:sp>
        <p:nvSpPr>
          <p:cNvPr id="4" name="Rektangel 3">
            <a:extLst>
              <a:ext uri="{FF2B5EF4-FFF2-40B4-BE49-F238E27FC236}">
                <a16:creationId xmlns:a16="http://schemas.microsoft.com/office/drawing/2014/main" id="{D60A21A6-E397-4F42-AF3E-0CC1F9C6E7B0}"/>
              </a:ext>
            </a:extLst>
          </p:cNvPr>
          <p:cNvSpPr/>
          <p:nvPr/>
        </p:nvSpPr>
        <p:spPr>
          <a:xfrm>
            <a:off x="0" y="4920343"/>
            <a:ext cx="12192000" cy="1811384"/>
          </a:xfrm>
          <a:prstGeom prst="rect">
            <a:avLst/>
          </a:prstGeom>
          <a:solidFill>
            <a:srgbClr val="FFFFFF">
              <a:alpha val="85098"/>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50722CBF-CC1E-4E89-973D-BCC6EDC05955}"/>
              </a:ext>
            </a:extLst>
          </p:cNvPr>
          <p:cNvSpPr txBox="1"/>
          <p:nvPr/>
        </p:nvSpPr>
        <p:spPr>
          <a:xfrm>
            <a:off x="239486" y="4385609"/>
            <a:ext cx="2068286" cy="523220"/>
          </a:xfrm>
          <a:prstGeom prst="rect">
            <a:avLst/>
          </a:prstGeom>
          <a:noFill/>
        </p:spPr>
        <p:txBody>
          <a:bodyPr wrap="square" rtlCol="0">
            <a:spAutoFit/>
          </a:bodyPr>
          <a:lstStyle/>
          <a:p>
            <a:r>
              <a:rPr lang="da-DK" sz="2800" dirty="0">
                <a:solidFill>
                  <a:schemeClr val="bg1"/>
                </a:solidFill>
                <a:latin typeface="Agency FB" panose="020B0503020202020204" pitchFamily="34" charset="0"/>
              </a:rPr>
              <a:t>BLACK PANTHER</a:t>
            </a:r>
          </a:p>
        </p:txBody>
      </p:sp>
      <p:sp>
        <p:nvSpPr>
          <p:cNvPr id="6" name="Tekstfelt 5">
            <a:extLst>
              <a:ext uri="{FF2B5EF4-FFF2-40B4-BE49-F238E27FC236}">
                <a16:creationId xmlns:a16="http://schemas.microsoft.com/office/drawing/2014/main" id="{861C32C3-126C-4D10-AAC1-BB6C881C00FB}"/>
              </a:ext>
            </a:extLst>
          </p:cNvPr>
          <p:cNvSpPr txBox="1"/>
          <p:nvPr/>
        </p:nvSpPr>
        <p:spPr>
          <a:xfrm>
            <a:off x="239485" y="4995908"/>
            <a:ext cx="7154091" cy="1631216"/>
          </a:xfrm>
          <a:prstGeom prst="rect">
            <a:avLst/>
          </a:prstGeom>
          <a:noFill/>
        </p:spPr>
        <p:txBody>
          <a:bodyPr wrap="square" rtlCol="0">
            <a:spAutoFit/>
          </a:bodyPr>
          <a:lstStyle/>
          <a:p>
            <a:r>
              <a:rPr lang="da-DK" sz="2000" dirty="0" err="1">
                <a:latin typeface="Agency FB" panose="020B0503020202020204" pitchFamily="34" charset="0"/>
              </a:rPr>
              <a:t>Fictional</a:t>
            </a:r>
            <a:r>
              <a:rPr lang="da-DK" sz="2000" dirty="0">
                <a:latin typeface="Agency FB" panose="020B0503020202020204" pitchFamily="34" charset="0"/>
              </a:rPr>
              <a:t> </a:t>
            </a:r>
            <a:r>
              <a:rPr lang="da-DK" sz="2000" dirty="0" err="1">
                <a:latin typeface="Agency FB" panose="020B0503020202020204" pitchFamily="34" charset="0"/>
              </a:rPr>
              <a:t>Character</a:t>
            </a:r>
            <a:r>
              <a:rPr lang="da-DK" sz="2000" dirty="0">
                <a:latin typeface="Agency FB" panose="020B0503020202020204" pitchFamily="34" charset="0"/>
              </a:rPr>
              <a:t> </a:t>
            </a:r>
            <a:r>
              <a:rPr lang="da-DK" sz="2000" dirty="0" err="1">
                <a:latin typeface="Agency FB" panose="020B0503020202020204" pitchFamily="34" charset="0"/>
              </a:rPr>
              <a:t>created</a:t>
            </a:r>
            <a:r>
              <a:rPr lang="da-DK" sz="2000" dirty="0">
                <a:latin typeface="Agency FB" panose="020B0503020202020204" pitchFamily="34" charset="0"/>
              </a:rPr>
              <a:t> by Stan Lee and Jack Kirby from Marvel Comics.</a:t>
            </a:r>
          </a:p>
          <a:p>
            <a:r>
              <a:rPr lang="da-DK" sz="2000" dirty="0">
                <a:latin typeface="Agency FB" panose="020B0503020202020204" pitchFamily="34" charset="0"/>
              </a:rPr>
              <a:t>The </a:t>
            </a:r>
            <a:r>
              <a:rPr lang="da-DK" sz="2000" dirty="0" err="1">
                <a:latin typeface="Agency FB" panose="020B0503020202020204" pitchFamily="34" charset="0"/>
              </a:rPr>
              <a:t>first</a:t>
            </a:r>
            <a:r>
              <a:rPr lang="da-DK" sz="2000" dirty="0">
                <a:latin typeface="Agency FB" panose="020B0503020202020204" pitchFamily="34" charset="0"/>
              </a:rPr>
              <a:t> </a:t>
            </a:r>
            <a:r>
              <a:rPr lang="da-DK" sz="2000" dirty="0" err="1">
                <a:latin typeface="Agency FB" panose="020B0503020202020204" pitchFamily="34" charset="0"/>
              </a:rPr>
              <a:t>black</a:t>
            </a:r>
            <a:r>
              <a:rPr lang="da-DK" sz="2000" dirty="0">
                <a:latin typeface="Agency FB" panose="020B0503020202020204" pitchFamily="34" charset="0"/>
              </a:rPr>
              <a:t> superhero made his debut in a 1966 edition of </a:t>
            </a:r>
            <a:r>
              <a:rPr lang="da-DK" sz="2000" i="1" dirty="0">
                <a:latin typeface="Agency FB" panose="020B0503020202020204" pitchFamily="34" charset="0"/>
              </a:rPr>
              <a:t>The </a:t>
            </a:r>
            <a:r>
              <a:rPr lang="da-DK" sz="2000" i="1" dirty="0" err="1">
                <a:latin typeface="Agency FB" panose="020B0503020202020204" pitchFamily="34" charset="0"/>
              </a:rPr>
              <a:t>Fantastic</a:t>
            </a:r>
            <a:r>
              <a:rPr lang="da-DK" sz="2000" i="1" dirty="0">
                <a:latin typeface="Agency FB" panose="020B0503020202020204" pitchFamily="34" charset="0"/>
              </a:rPr>
              <a:t> </a:t>
            </a:r>
            <a:r>
              <a:rPr lang="da-DK" sz="2000" i="1" dirty="0" err="1">
                <a:latin typeface="Agency FB" panose="020B0503020202020204" pitchFamily="34" charset="0"/>
              </a:rPr>
              <a:t>Four</a:t>
            </a:r>
            <a:r>
              <a:rPr lang="da-DK" sz="2000" i="1" dirty="0">
                <a:latin typeface="Agency FB" panose="020B0503020202020204" pitchFamily="34" charset="0"/>
              </a:rPr>
              <a:t>. </a:t>
            </a:r>
          </a:p>
          <a:p>
            <a:endParaRPr lang="da-DK" sz="2000" dirty="0">
              <a:latin typeface="Agency FB" panose="020B0503020202020204" pitchFamily="34" charset="0"/>
            </a:endParaRPr>
          </a:p>
          <a:p>
            <a:r>
              <a:rPr lang="da-DK" sz="2000" dirty="0" err="1">
                <a:latin typeface="Agency FB" panose="020B0503020202020204" pitchFamily="34" charset="0"/>
              </a:rPr>
              <a:t>Interestingly</a:t>
            </a:r>
            <a:r>
              <a:rPr lang="da-DK" sz="2000" dirty="0">
                <a:latin typeface="Agency FB" panose="020B0503020202020204" pitchFamily="34" charset="0"/>
              </a:rPr>
              <a:t> the </a:t>
            </a:r>
            <a:r>
              <a:rPr lang="da-DK" sz="2000" dirty="0" err="1">
                <a:latin typeface="Agency FB" panose="020B0503020202020204" pitchFamily="34" charset="0"/>
              </a:rPr>
              <a:t>character</a:t>
            </a:r>
            <a:r>
              <a:rPr lang="da-DK" sz="2000" dirty="0">
                <a:latin typeface="Agency FB" panose="020B0503020202020204" pitchFamily="34" charset="0"/>
              </a:rPr>
              <a:t> made his debut in the same </a:t>
            </a:r>
            <a:r>
              <a:rPr lang="da-DK" sz="2000" dirty="0" err="1">
                <a:latin typeface="Agency FB" panose="020B0503020202020204" pitchFamily="34" charset="0"/>
              </a:rPr>
              <a:t>year</a:t>
            </a:r>
            <a:r>
              <a:rPr lang="da-DK" sz="2000" dirty="0">
                <a:latin typeface="Agency FB" panose="020B0503020202020204" pitchFamily="34" charset="0"/>
              </a:rPr>
              <a:t> </a:t>
            </a:r>
            <a:r>
              <a:rPr lang="da-DK" sz="2000" dirty="0" err="1">
                <a:latin typeface="Agency FB" panose="020B0503020202020204" pitchFamily="34" charset="0"/>
              </a:rPr>
              <a:t>activists</a:t>
            </a:r>
            <a:r>
              <a:rPr lang="da-DK" sz="2000" dirty="0">
                <a:latin typeface="Agency FB" panose="020B0503020202020204" pitchFamily="34" charset="0"/>
              </a:rPr>
              <a:t> Bobby </a:t>
            </a:r>
            <a:r>
              <a:rPr lang="da-DK" sz="2000" dirty="0" err="1">
                <a:latin typeface="Agency FB" panose="020B0503020202020204" pitchFamily="34" charset="0"/>
              </a:rPr>
              <a:t>Seale</a:t>
            </a:r>
            <a:r>
              <a:rPr lang="da-DK" sz="2000" dirty="0">
                <a:latin typeface="Agency FB" panose="020B0503020202020204" pitchFamily="34" charset="0"/>
              </a:rPr>
              <a:t> </a:t>
            </a:r>
          </a:p>
          <a:p>
            <a:r>
              <a:rPr lang="da-DK" sz="2000" dirty="0">
                <a:latin typeface="Agency FB" panose="020B0503020202020204" pitchFamily="34" charset="0"/>
              </a:rPr>
              <a:t>and Huey P. Newton </a:t>
            </a:r>
            <a:r>
              <a:rPr lang="da-DK" sz="2000" dirty="0" err="1">
                <a:latin typeface="Agency FB" panose="020B0503020202020204" pitchFamily="34" charset="0"/>
              </a:rPr>
              <a:t>founded</a:t>
            </a:r>
            <a:r>
              <a:rPr lang="da-DK" sz="2000" dirty="0">
                <a:latin typeface="Agency FB" panose="020B0503020202020204" pitchFamily="34" charset="0"/>
              </a:rPr>
              <a:t> the Black Panther Party</a:t>
            </a:r>
          </a:p>
        </p:txBody>
      </p:sp>
      <p:pic>
        <p:nvPicPr>
          <p:cNvPr id="7" name="Billede 6">
            <a:extLst>
              <a:ext uri="{FF2B5EF4-FFF2-40B4-BE49-F238E27FC236}">
                <a16:creationId xmlns:a16="http://schemas.microsoft.com/office/drawing/2014/main" id="{68E98BC5-0BB4-4AE6-A9F2-C1FCD548A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644" y="3531365"/>
            <a:ext cx="2068287" cy="309575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9669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5833943-CA35-4E10-85A3-4AA6013FBC7F}"/>
              </a:ext>
            </a:extLst>
          </p:cNvPr>
          <p:cNvSpPr/>
          <p:nvPr/>
        </p:nvSpPr>
        <p:spPr>
          <a:xfrm>
            <a:off x="0" y="0"/>
            <a:ext cx="12192000" cy="6858000"/>
          </a:xfrm>
          <a:prstGeom prst="rect">
            <a:avLst/>
          </a:prstGeom>
          <a:solidFill>
            <a:srgbClr val="0C0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64E8135E-E11A-4F40-AFEF-B3A8737C26A7}"/>
              </a:ext>
            </a:extLst>
          </p:cNvPr>
          <p:cNvSpPr/>
          <p:nvPr/>
        </p:nvSpPr>
        <p:spPr>
          <a:xfrm>
            <a:off x="2194560" y="2644170"/>
            <a:ext cx="7802880" cy="2308324"/>
          </a:xfrm>
          <a:prstGeom prst="rect">
            <a:avLst/>
          </a:prstGeom>
        </p:spPr>
        <p:txBody>
          <a:bodyPr wrap="square">
            <a:spAutoFit/>
          </a:bodyPr>
          <a:lstStyle/>
          <a:p>
            <a:r>
              <a:rPr lang="en-US" sz="2400" dirty="0">
                <a:solidFill>
                  <a:schemeClr val="bg1"/>
                </a:solidFill>
                <a:effectLst/>
                <a:latin typeface="Agency FB" panose="020B0503020202020204" pitchFamily="34" charset="0"/>
              </a:rPr>
              <a:t>Cultural appropriation is the unacknowledged or inappropriate adoption of an element or elements of one culture or identity by members of another culture or identity. This can be controversial when members of a dominant culture appropriate from minority cultures.</a:t>
            </a:r>
          </a:p>
          <a:p>
            <a:endParaRPr lang="en-US" sz="2400" dirty="0">
              <a:solidFill>
                <a:schemeClr val="bg1"/>
              </a:solidFill>
              <a:latin typeface="Agency FB" panose="020B0503020202020204" pitchFamily="34" charset="0"/>
            </a:endParaRPr>
          </a:p>
          <a:p>
            <a:r>
              <a:rPr lang="en-US" sz="2400" i="1" dirty="0">
                <a:solidFill>
                  <a:schemeClr val="bg1"/>
                </a:solidFill>
                <a:effectLst/>
                <a:latin typeface="Agency FB" panose="020B0503020202020204" pitchFamily="34" charset="0"/>
              </a:rPr>
              <a:t>- Wikipedia</a:t>
            </a:r>
          </a:p>
        </p:txBody>
      </p:sp>
      <p:sp>
        <p:nvSpPr>
          <p:cNvPr id="5" name="Rektangel 4">
            <a:extLst>
              <a:ext uri="{FF2B5EF4-FFF2-40B4-BE49-F238E27FC236}">
                <a16:creationId xmlns:a16="http://schemas.microsoft.com/office/drawing/2014/main" id="{4C125F9C-DA2A-4378-95F7-F95FE3A52B95}"/>
              </a:ext>
            </a:extLst>
          </p:cNvPr>
          <p:cNvSpPr/>
          <p:nvPr/>
        </p:nvSpPr>
        <p:spPr>
          <a:xfrm>
            <a:off x="2194560" y="1676791"/>
            <a:ext cx="3767378" cy="707886"/>
          </a:xfrm>
          <a:prstGeom prst="rect">
            <a:avLst/>
          </a:prstGeom>
        </p:spPr>
        <p:txBody>
          <a:bodyPr wrap="none">
            <a:spAutoFit/>
          </a:bodyPr>
          <a:lstStyle/>
          <a:p>
            <a:r>
              <a:rPr lang="da-DK" sz="4000" dirty="0" err="1">
                <a:solidFill>
                  <a:schemeClr val="bg1"/>
                </a:solidFill>
                <a:latin typeface="Agency FB" panose="020B0503020202020204" pitchFamily="34" charset="0"/>
              </a:rPr>
              <a:t>Cultural</a:t>
            </a:r>
            <a:r>
              <a:rPr lang="da-DK" sz="4000" dirty="0">
                <a:solidFill>
                  <a:schemeClr val="bg1"/>
                </a:solidFill>
                <a:latin typeface="Agency FB" panose="020B0503020202020204" pitchFamily="34" charset="0"/>
              </a:rPr>
              <a:t> </a:t>
            </a:r>
            <a:r>
              <a:rPr lang="da-DK" sz="4000" dirty="0" err="1">
                <a:solidFill>
                  <a:schemeClr val="bg1"/>
                </a:solidFill>
                <a:latin typeface="Agency FB" panose="020B0503020202020204" pitchFamily="34" charset="0"/>
              </a:rPr>
              <a:t>Appropriation</a:t>
            </a:r>
            <a:endParaRPr lang="da-DK" sz="4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25938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0C62075-3124-4267-8E8B-1B6261DB749C}"/>
              </a:ext>
            </a:extLst>
          </p:cNvPr>
          <p:cNvPicPr>
            <a:picLocks noChangeAspect="1"/>
          </p:cNvPicPr>
          <p:nvPr/>
        </p:nvPicPr>
        <p:blipFill rotWithShape="1">
          <a:blip r:embed="rId2">
            <a:extLst>
              <a:ext uri="{28A0092B-C50C-407E-A947-70E740481C1C}">
                <a14:useLocalDpi xmlns:a14="http://schemas.microsoft.com/office/drawing/2010/main" val="0"/>
              </a:ext>
            </a:extLst>
          </a:blip>
          <a:srcRect l="1693" r="1792"/>
          <a:stretch/>
        </p:blipFill>
        <p:spPr>
          <a:xfrm>
            <a:off x="5146765" y="566191"/>
            <a:ext cx="7045235" cy="5725617"/>
          </a:xfrm>
          <a:prstGeom prst="rect">
            <a:avLst/>
          </a:prstGeom>
        </p:spPr>
      </p:pic>
      <p:sp>
        <p:nvSpPr>
          <p:cNvPr id="5" name="Rektangel 4">
            <a:extLst>
              <a:ext uri="{FF2B5EF4-FFF2-40B4-BE49-F238E27FC236}">
                <a16:creationId xmlns:a16="http://schemas.microsoft.com/office/drawing/2014/main" id="{FE24C282-72BF-4FCD-B407-894DA5F17F6F}"/>
              </a:ext>
            </a:extLst>
          </p:cNvPr>
          <p:cNvSpPr/>
          <p:nvPr/>
        </p:nvSpPr>
        <p:spPr>
          <a:xfrm>
            <a:off x="435429" y="471194"/>
            <a:ext cx="2529838" cy="707886"/>
          </a:xfrm>
          <a:prstGeom prst="rect">
            <a:avLst/>
          </a:prstGeom>
        </p:spPr>
        <p:txBody>
          <a:bodyPr wrap="square">
            <a:spAutoFit/>
          </a:bodyPr>
          <a:lstStyle/>
          <a:p>
            <a:r>
              <a:rPr lang="en-US" sz="4000" dirty="0">
                <a:latin typeface="Agency FB" panose="020B0503020202020204" pitchFamily="34" charset="0"/>
              </a:rPr>
              <a:t>Blaxploitation</a:t>
            </a:r>
            <a:endParaRPr lang="da-DK" sz="4000" dirty="0">
              <a:latin typeface="Agency FB" panose="020B0503020202020204" pitchFamily="34" charset="0"/>
            </a:endParaRPr>
          </a:p>
        </p:txBody>
      </p:sp>
      <p:sp>
        <p:nvSpPr>
          <p:cNvPr id="6" name="Rektangel 5">
            <a:extLst>
              <a:ext uri="{FF2B5EF4-FFF2-40B4-BE49-F238E27FC236}">
                <a16:creationId xmlns:a16="http://schemas.microsoft.com/office/drawing/2014/main" id="{C85DC991-B2DB-4390-93A4-E05C4EE9490C}"/>
              </a:ext>
            </a:extLst>
          </p:cNvPr>
          <p:cNvSpPr/>
          <p:nvPr/>
        </p:nvSpPr>
        <p:spPr>
          <a:xfrm>
            <a:off x="435429" y="1351508"/>
            <a:ext cx="6139542" cy="4893647"/>
          </a:xfrm>
          <a:prstGeom prst="rect">
            <a:avLst/>
          </a:prstGeom>
        </p:spPr>
        <p:txBody>
          <a:bodyPr wrap="square">
            <a:spAutoFit/>
          </a:bodyPr>
          <a:lstStyle/>
          <a:p>
            <a:r>
              <a:rPr lang="da-DK" sz="2400" dirty="0">
                <a:latin typeface="Agency FB" panose="020B0503020202020204" pitchFamily="34" charset="0"/>
              </a:rPr>
              <a:t>Black subgenre of 1970s </a:t>
            </a:r>
            <a:r>
              <a:rPr lang="da-DK" sz="2400" dirty="0" err="1">
                <a:latin typeface="Agency FB" panose="020B0503020202020204" pitchFamily="34" charset="0"/>
              </a:rPr>
              <a:t>exploitation</a:t>
            </a:r>
            <a:r>
              <a:rPr lang="da-DK" sz="2400" dirty="0">
                <a:latin typeface="Agency FB" panose="020B0503020202020204" pitchFamily="34" charset="0"/>
              </a:rPr>
              <a:t> films </a:t>
            </a:r>
            <a:br>
              <a:rPr lang="da-DK" sz="2400" dirty="0">
                <a:latin typeface="Agency FB" panose="020B0503020202020204" pitchFamily="34" charset="0"/>
              </a:rPr>
            </a:br>
            <a:r>
              <a:rPr lang="da-DK" sz="2400" dirty="0">
                <a:latin typeface="Agency FB" panose="020B0503020202020204" pitchFamily="34" charset="0"/>
              </a:rPr>
              <a:t>(Low budget B-</a:t>
            </a:r>
            <a:r>
              <a:rPr lang="da-DK" sz="2400" dirty="0" err="1">
                <a:latin typeface="Agency FB" panose="020B0503020202020204" pitchFamily="34" charset="0"/>
              </a:rPr>
              <a:t>movies</a:t>
            </a:r>
            <a:r>
              <a:rPr lang="da-DK" sz="2400" dirty="0">
                <a:latin typeface="Agency FB" panose="020B0503020202020204" pitchFamily="34" charset="0"/>
              </a:rPr>
              <a:t> </a:t>
            </a:r>
            <a:r>
              <a:rPr lang="da-DK" sz="2400" dirty="0" err="1">
                <a:latin typeface="Agency FB" panose="020B0503020202020204" pitchFamily="34" charset="0"/>
              </a:rPr>
              <a:t>designed</a:t>
            </a:r>
            <a:r>
              <a:rPr lang="da-DK" sz="2400" dirty="0">
                <a:latin typeface="Agency FB" panose="020B0503020202020204" pitchFamily="34" charset="0"/>
              </a:rPr>
              <a:t> to </a:t>
            </a:r>
            <a:r>
              <a:rPr lang="da-DK" sz="2400" dirty="0" err="1">
                <a:latin typeface="Agency FB" panose="020B0503020202020204" pitchFamily="34" charset="0"/>
              </a:rPr>
              <a:t>capitalize</a:t>
            </a:r>
            <a:r>
              <a:rPr lang="da-DK" sz="2400" dirty="0">
                <a:latin typeface="Agency FB" panose="020B0503020202020204" pitchFamily="34" charset="0"/>
              </a:rPr>
              <a:t> on </a:t>
            </a:r>
            <a:r>
              <a:rPr lang="da-DK" sz="2400" dirty="0" err="1">
                <a:latin typeface="Agency FB" panose="020B0503020202020204" pitchFamily="34" charset="0"/>
              </a:rPr>
              <a:t>current</a:t>
            </a:r>
            <a:r>
              <a:rPr lang="da-DK" sz="2400" dirty="0">
                <a:latin typeface="Agency FB" panose="020B0503020202020204" pitchFamily="34" charset="0"/>
              </a:rPr>
              <a:t> trends and issues)</a:t>
            </a:r>
          </a:p>
          <a:p>
            <a:endParaRPr lang="da-DK" sz="2400" dirty="0">
              <a:latin typeface="Agency FB" panose="020B0503020202020204" pitchFamily="34" charset="0"/>
            </a:endParaRPr>
          </a:p>
          <a:p>
            <a:r>
              <a:rPr lang="da-DK" sz="2400" dirty="0" err="1">
                <a:latin typeface="Agency FB" panose="020B0503020202020204" pitchFamily="34" charset="0"/>
              </a:rPr>
              <a:t>Often</a:t>
            </a:r>
            <a:r>
              <a:rPr lang="da-DK" sz="2400" dirty="0">
                <a:latin typeface="Agency FB" panose="020B0503020202020204" pitchFamily="34" charset="0"/>
              </a:rPr>
              <a:t> </a:t>
            </a:r>
            <a:r>
              <a:rPr lang="da-DK" sz="2400" dirty="0" err="1">
                <a:latin typeface="Agency FB" panose="020B0503020202020204" pitchFamily="34" charset="0"/>
              </a:rPr>
              <a:t>criticized</a:t>
            </a:r>
            <a:r>
              <a:rPr lang="da-DK" sz="2400" dirty="0">
                <a:latin typeface="Agency FB" panose="020B0503020202020204" pitchFamily="34" charset="0"/>
              </a:rPr>
              <a:t> for </a:t>
            </a:r>
            <a:r>
              <a:rPr lang="da-DK" sz="2400" dirty="0" err="1">
                <a:latin typeface="Agency FB" panose="020B0503020202020204" pitchFamily="34" charset="0"/>
              </a:rPr>
              <a:t>furthering</a:t>
            </a:r>
            <a:r>
              <a:rPr lang="da-DK" sz="2400" dirty="0">
                <a:latin typeface="Agency FB" panose="020B0503020202020204" pitchFamily="34" charset="0"/>
              </a:rPr>
              <a:t> </a:t>
            </a:r>
            <a:r>
              <a:rPr lang="da-DK" sz="2400" dirty="0" err="1">
                <a:latin typeface="Agency FB" panose="020B0503020202020204" pitchFamily="34" charset="0"/>
              </a:rPr>
              <a:t>black</a:t>
            </a:r>
            <a:r>
              <a:rPr lang="da-DK" sz="2400" dirty="0">
                <a:latin typeface="Agency FB" panose="020B0503020202020204" pitchFamily="34" charset="0"/>
              </a:rPr>
              <a:t> stereotypes of  </a:t>
            </a:r>
          </a:p>
          <a:p>
            <a:r>
              <a:rPr lang="da-DK" sz="2400" dirty="0" err="1">
                <a:latin typeface="Agency FB" panose="020B0503020202020204" pitchFamily="34" charset="0"/>
              </a:rPr>
              <a:t>violent</a:t>
            </a:r>
            <a:r>
              <a:rPr lang="da-DK" sz="2400" dirty="0">
                <a:latin typeface="Agency FB" panose="020B0503020202020204" pitchFamily="34" charset="0"/>
              </a:rPr>
              <a:t> </a:t>
            </a:r>
            <a:r>
              <a:rPr lang="da-DK" sz="2400" dirty="0" err="1">
                <a:latin typeface="Agency FB" panose="020B0503020202020204" pitchFamily="34" charset="0"/>
              </a:rPr>
              <a:t>criminals</a:t>
            </a:r>
            <a:r>
              <a:rPr lang="da-DK" sz="2400" dirty="0">
                <a:latin typeface="Agency FB" panose="020B0503020202020204" pitchFamily="34" charset="0"/>
              </a:rPr>
              <a:t>, </a:t>
            </a:r>
            <a:r>
              <a:rPr lang="da-DK" sz="2400" dirty="0" err="1">
                <a:latin typeface="Agency FB" panose="020B0503020202020204" pitchFamily="34" charset="0"/>
              </a:rPr>
              <a:t>addicts</a:t>
            </a:r>
            <a:r>
              <a:rPr lang="da-DK" sz="2400" dirty="0">
                <a:latin typeface="Agency FB" panose="020B0503020202020204" pitchFamily="34" charset="0"/>
              </a:rPr>
              <a:t>, </a:t>
            </a:r>
            <a:r>
              <a:rPr lang="da-DK" sz="2400" dirty="0" err="1">
                <a:latin typeface="Agency FB" panose="020B0503020202020204" pitchFamily="34" charset="0"/>
              </a:rPr>
              <a:t>pimps</a:t>
            </a:r>
            <a:r>
              <a:rPr lang="da-DK" sz="2400" dirty="0">
                <a:latin typeface="Agency FB" panose="020B0503020202020204" pitchFamily="34" charset="0"/>
              </a:rPr>
              <a:t>, </a:t>
            </a:r>
            <a:r>
              <a:rPr lang="da-DK" sz="2400" dirty="0" err="1">
                <a:latin typeface="Agency FB" panose="020B0503020202020204" pitchFamily="34" charset="0"/>
              </a:rPr>
              <a:t>whores</a:t>
            </a:r>
            <a:r>
              <a:rPr lang="da-DK" sz="2400" dirty="0">
                <a:latin typeface="Agency FB" panose="020B0503020202020204" pitchFamily="34" charset="0"/>
              </a:rPr>
              <a:t> and pushers</a:t>
            </a:r>
          </a:p>
          <a:p>
            <a:endParaRPr lang="da-DK" sz="2400" dirty="0">
              <a:latin typeface="Agency FB" panose="020B0503020202020204" pitchFamily="34" charset="0"/>
            </a:endParaRPr>
          </a:p>
          <a:p>
            <a:r>
              <a:rPr lang="en-US" sz="2400" dirty="0">
                <a:latin typeface="Agency FB" panose="020B0503020202020204" pitchFamily="34" charset="0"/>
              </a:rPr>
              <a:t>The genre ranks among the first in which black characters and communities are the heroes and subjects of film and television - rather than sidekicks, villains, or victims of brutality.</a:t>
            </a:r>
          </a:p>
          <a:p>
            <a:endParaRPr lang="en-US" sz="2400" dirty="0">
              <a:latin typeface="Agency FB" panose="020B0503020202020204" pitchFamily="34" charset="0"/>
            </a:endParaRPr>
          </a:p>
          <a:p>
            <a:r>
              <a:rPr lang="en-US" sz="2400" dirty="0">
                <a:latin typeface="Agency FB" panose="020B0503020202020204" pitchFamily="34" charset="0"/>
                <a:hlinkClick r:id="rId3"/>
              </a:rPr>
              <a:t>Shaft Trailer (1971)</a:t>
            </a:r>
            <a:endParaRPr lang="da-DK" sz="2400" dirty="0">
              <a:latin typeface="Agency FB" panose="020B0503020202020204" pitchFamily="34" charset="0"/>
            </a:endParaRPr>
          </a:p>
        </p:txBody>
      </p:sp>
    </p:spTree>
    <p:extLst>
      <p:ext uri="{BB962C8B-B14F-4D97-AF65-F5344CB8AC3E}">
        <p14:creationId xmlns:p14="http://schemas.microsoft.com/office/powerpoint/2010/main" val="48181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672FF16-8D18-44B4-821C-D98A88A53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021053"/>
          </a:xfrm>
          <a:prstGeom prst="rect">
            <a:avLst/>
          </a:prstGeom>
        </p:spPr>
      </p:pic>
      <p:sp>
        <p:nvSpPr>
          <p:cNvPr id="4" name="Tekstfelt 3">
            <a:extLst>
              <a:ext uri="{FF2B5EF4-FFF2-40B4-BE49-F238E27FC236}">
                <a16:creationId xmlns:a16="http://schemas.microsoft.com/office/drawing/2014/main" id="{A38CD080-6B38-484A-B848-062CA546B008}"/>
              </a:ext>
            </a:extLst>
          </p:cNvPr>
          <p:cNvSpPr txBox="1"/>
          <p:nvPr/>
        </p:nvSpPr>
        <p:spPr>
          <a:xfrm>
            <a:off x="502901" y="5728209"/>
            <a:ext cx="10078013" cy="707886"/>
          </a:xfrm>
          <a:prstGeom prst="rect">
            <a:avLst/>
          </a:prstGeom>
          <a:noFill/>
        </p:spPr>
        <p:txBody>
          <a:bodyPr wrap="square" rtlCol="0">
            <a:spAutoFit/>
          </a:bodyPr>
          <a:lstStyle/>
          <a:p>
            <a:r>
              <a:rPr lang="da-DK" sz="4000" dirty="0">
                <a:solidFill>
                  <a:schemeClr val="bg1"/>
                </a:solidFill>
                <a:latin typeface="Agency FB" panose="020B0503020202020204" pitchFamily="34" charset="0"/>
              </a:rPr>
              <a:t>SUN RA: The Black </a:t>
            </a:r>
            <a:r>
              <a:rPr lang="da-DK" sz="4000" dirty="0" err="1">
                <a:solidFill>
                  <a:schemeClr val="bg1"/>
                </a:solidFill>
                <a:latin typeface="Agency FB" panose="020B0503020202020204" pitchFamily="34" charset="0"/>
              </a:rPr>
              <a:t>Myth</a:t>
            </a:r>
            <a:r>
              <a:rPr lang="da-DK" sz="4000" dirty="0">
                <a:solidFill>
                  <a:schemeClr val="bg1"/>
                </a:solidFill>
                <a:latin typeface="Agency FB" panose="020B0503020202020204" pitchFamily="34" charset="0"/>
              </a:rPr>
              <a:t> </a:t>
            </a:r>
            <a:r>
              <a:rPr lang="da-DK" sz="4000" dirty="0">
                <a:solidFill>
                  <a:schemeClr val="bg1"/>
                </a:solidFill>
                <a:latin typeface="Agency FB" panose="020B0503020202020204" pitchFamily="34" charset="0"/>
                <a:hlinkClick r:id="rId3"/>
              </a:rPr>
              <a:t>23:20-26:50</a:t>
            </a:r>
            <a:r>
              <a:rPr lang="da-DK" sz="4000" dirty="0">
                <a:solidFill>
                  <a:schemeClr val="bg1"/>
                </a:solidFill>
                <a:latin typeface="Agency FB" panose="020B0503020202020204" pitchFamily="34" charset="0"/>
              </a:rPr>
              <a:t> </a:t>
            </a:r>
          </a:p>
        </p:txBody>
      </p:sp>
    </p:spTree>
    <p:extLst>
      <p:ext uri="{BB962C8B-B14F-4D97-AF65-F5344CB8AC3E}">
        <p14:creationId xmlns:p14="http://schemas.microsoft.com/office/powerpoint/2010/main" val="46024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D1DF40E-A516-4E9A-A243-F9F90962B9D6}"/>
              </a:ext>
            </a:extLst>
          </p:cNvPr>
          <p:cNvSpPr/>
          <p:nvPr/>
        </p:nvSpPr>
        <p:spPr>
          <a:xfrm>
            <a:off x="0" y="0"/>
            <a:ext cx="12191999" cy="6858000"/>
          </a:xfrm>
          <a:prstGeom prst="rect">
            <a:avLst/>
          </a:prstGeom>
          <a:solidFill>
            <a:srgbClr val="1B9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CDE9D0F3-7BCB-4885-815F-0D580EE0677A}"/>
              </a:ext>
            </a:extLst>
          </p:cNvPr>
          <p:cNvSpPr/>
          <p:nvPr/>
        </p:nvSpPr>
        <p:spPr>
          <a:xfrm>
            <a:off x="5144570" y="1895847"/>
            <a:ext cx="6531429" cy="3970318"/>
          </a:xfrm>
          <a:prstGeom prst="rect">
            <a:avLst/>
          </a:prstGeom>
        </p:spPr>
        <p:txBody>
          <a:bodyPr wrap="square">
            <a:spAutoFit/>
          </a:bodyPr>
          <a:lstStyle/>
          <a:p>
            <a:r>
              <a:rPr lang="en-US" sz="2400" b="0" dirty="0">
                <a:solidFill>
                  <a:schemeClr val="bg1"/>
                </a:solidFill>
                <a:effectLst/>
                <a:latin typeface="Agency FB" panose="020B0503020202020204" pitchFamily="34" charset="0"/>
              </a:rPr>
              <a:t>The idea of space travel felt new for a little earthbound Black child like myself. The idea that there was a space right above my head, whose tonality mirrored my skin color — a sea of Blackness — where I could chase things more divine than what is on Earth — the planet rings, the stardust, and the all-encompassing darkness that would provide the backdrop to my cosmic adventure.</a:t>
            </a:r>
          </a:p>
          <a:p>
            <a:endParaRPr lang="en-US" sz="2400" dirty="0">
              <a:solidFill>
                <a:schemeClr val="bg1"/>
              </a:solidFill>
              <a:latin typeface="Agency FB" panose="020B0503020202020204" pitchFamily="34" charset="0"/>
            </a:endParaRPr>
          </a:p>
          <a:p>
            <a:r>
              <a:rPr lang="en-US" dirty="0">
                <a:latin typeface="Agency FB" panose="020B0503020202020204" pitchFamily="34" charset="0"/>
              </a:rPr>
              <a:t>MYLES E JOHNSON </a:t>
            </a:r>
            <a:r>
              <a:rPr lang="en-US" dirty="0">
                <a:solidFill>
                  <a:schemeClr val="bg1"/>
                </a:solidFill>
                <a:latin typeface="Agency FB" panose="020B0503020202020204" pitchFamily="34" charset="0"/>
              </a:rPr>
              <a:t>| </a:t>
            </a:r>
            <a:r>
              <a:rPr lang="en-US" dirty="0">
                <a:latin typeface="Agency FB" panose="020B0503020202020204" pitchFamily="34" charset="0"/>
              </a:rPr>
              <a:t>SUN RA ALTERED THE DESTINY FOR A GENERATION OF ARTISTS</a:t>
            </a:r>
          </a:p>
          <a:p>
            <a:r>
              <a:rPr lang="en-US" dirty="0">
                <a:latin typeface="Agency FB" panose="020B0503020202020204" pitchFamily="34" charset="0"/>
              </a:rPr>
              <a:t>(AFROPUNK (2019))</a:t>
            </a:r>
          </a:p>
          <a:p>
            <a:endParaRPr lang="da-DK" sz="2400" dirty="0">
              <a:solidFill>
                <a:schemeClr val="bg1"/>
              </a:solidFill>
              <a:latin typeface="Agency FB" panose="020B0503020202020204" pitchFamily="34" charset="0"/>
            </a:endParaRPr>
          </a:p>
        </p:txBody>
      </p:sp>
      <p:pic>
        <p:nvPicPr>
          <p:cNvPr id="7" name="Billede 6">
            <a:extLst>
              <a:ext uri="{FF2B5EF4-FFF2-40B4-BE49-F238E27FC236}">
                <a16:creationId xmlns:a16="http://schemas.microsoft.com/office/drawing/2014/main" id="{AF68002D-5DAD-425A-82A2-17AE38330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28571" cy="6858000"/>
          </a:xfrm>
          <a:prstGeom prst="rect">
            <a:avLst/>
          </a:prstGeom>
        </p:spPr>
      </p:pic>
      <p:sp>
        <p:nvSpPr>
          <p:cNvPr id="8" name="Tekstfelt 7">
            <a:extLst>
              <a:ext uri="{FF2B5EF4-FFF2-40B4-BE49-F238E27FC236}">
                <a16:creationId xmlns:a16="http://schemas.microsoft.com/office/drawing/2014/main" id="{EE8EA55A-0139-43AB-82C3-31C797E34655}"/>
              </a:ext>
            </a:extLst>
          </p:cNvPr>
          <p:cNvSpPr txBox="1"/>
          <p:nvPr/>
        </p:nvSpPr>
        <p:spPr>
          <a:xfrm>
            <a:off x="5144570" y="1095249"/>
            <a:ext cx="3903636" cy="707886"/>
          </a:xfrm>
          <a:prstGeom prst="rect">
            <a:avLst/>
          </a:prstGeom>
          <a:noFill/>
        </p:spPr>
        <p:txBody>
          <a:bodyPr wrap="square" rtlCol="0">
            <a:spAutoFit/>
          </a:bodyPr>
          <a:lstStyle/>
          <a:p>
            <a:r>
              <a:rPr lang="da-DK" sz="4000" dirty="0">
                <a:solidFill>
                  <a:schemeClr val="bg1"/>
                </a:solidFill>
                <a:latin typeface="Agency FB" panose="020B0503020202020204" pitchFamily="34" charset="0"/>
              </a:rPr>
              <a:t>SPACE IS THE PLACE</a:t>
            </a:r>
          </a:p>
        </p:txBody>
      </p:sp>
    </p:spTree>
    <p:extLst>
      <p:ext uri="{BB962C8B-B14F-4D97-AF65-F5344CB8AC3E}">
        <p14:creationId xmlns:p14="http://schemas.microsoft.com/office/powerpoint/2010/main" val="31082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C11A10F-D785-43ED-B567-1CFCB3D11D0B}"/>
              </a:ext>
            </a:extLst>
          </p:cNvPr>
          <p:cNvSpPr/>
          <p:nvPr/>
        </p:nvSpPr>
        <p:spPr>
          <a:xfrm>
            <a:off x="0" y="0"/>
            <a:ext cx="12192000" cy="6858000"/>
          </a:xfrm>
          <a:prstGeom prst="rect">
            <a:avLst/>
          </a:prstGeom>
          <a:solidFill>
            <a:srgbClr val="0C0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E9C9CE99-E645-4E26-B478-330A08E206A1}"/>
              </a:ext>
            </a:extLst>
          </p:cNvPr>
          <p:cNvSpPr/>
          <p:nvPr/>
        </p:nvSpPr>
        <p:spPr>
          <a:xfrm>
            <a:off x="2756262" y="2598843"/>
            <a:ext cx="7358742" cy="2677656"/>
          </a:xfrm>
          <a:prstGeom prst="rect">
            <a:avLst/>
          </a:prstGeom>
        </p:spPr>
        <p:txBody>
          <a:bodyPr wrap="square">
            <a:spAutoFit/>
          </a:bodyPr>
          <a:lstStyle/>
          <a:p>
            <a:r>
              <a:rPr lang="en-US" sz="2400" dirty="0">
                <a:solidFill>
                  <a:schemeClr val="bg1"/>
                </a:solidFill>
                <a:latin typeface="Agency FB" panose="020B0503020202020204" pitchFamily="34" charset="0"/>
              </a:rPr>
              <a:t>Third Space Theory suggests that every person is a hybrid of their unique set of affinities (identity factors). </a:t>
            </a:r>
          </a:p>
          <a:p>
            <a:endParaRPr lang="en-US" sz="2400" dirty="0">
              <a:solidFill>
                <a:schemeClr val="bg1"/>
              </a:solidFill>
              <a:latin typeface="Agency FB" panose="020B0503020202020204" pitchFamily="34" charset="0"/>
            </a:endParaRPr>
          </a:p>
          <a:p>
            <a:r>
              <a:rPr lang="en-US" sz="2400" dirty="0">
                <a:solidFill>
                  <a:schemeClr val="bg1"/>
                </a:solidFill>
                <a:latin typeface="Agency FB" panose="020B0503020202020204" pitchFamily="34" charset="0"/>
              </a:rPr>
              <a:t>Conditions and locations of social and cultural exclusion have their reflection in symbolic conditions and locations of cultural exchange.</a:t>
            </a:r>
          </a:p>
          <a:p>
            <a:endParaRPr lang="en-US" sz="2400" dirty="0">
              <a:solidFill>
                <a:schemeClr val="bg1"/>
              </a:solidFill>
              <a:latin typeface="Agency FB" panose="020B0503020202020204" pitchFamily="34" charset="0"/>
            </a:endParaRPr>
          </a:p>
          <a:p>
            <a:r>
              <a:rPr lang="en-US" sz="2400" i="1" dirty="0">
                <a:solidFill>
                  <a:schemeClr val="bg1"/>
                </a:solidFill>
                <a:latin typeface="Agency FB" panose="020B0503020202020204" pitchFamily="34" charset="0"/>
              </a:rPr>
              <a:t>- Wikipedia</a:t>
            </a:r>
            <a:endParaRPr lang="da-DK" sz="2400" i="1" dirty="0">
              <a:solidFill>
                <a:schemeClr val="bg1"/>
              </a:solidFill>
              <a:latin typeface="Agency FB" panose="020B0503020202020204" pitchFamily="34" charset="0"/>
            </a:endParaRPr>
          </a:p>
        </p:txBody>
      </p:sp>
      <p:sp>
        <p:nvSpPr>
          <p:cNvPr id="3" name="Rektangel 2">
            <a:extLst>
              <a:ext uri="{FF2B5EF4-FFF2-40B4-BE49-F238E27FC236}">
                <a16:creationId xmlns:a16="http://schemas.microsoft.com/office/drawing/2014/main" id="{D0624EEB-C07C-431A-8B98-8823B1943176}"/>
              </a:ext>
            </a:extLst>
          </p:cNvPr>
          <p:cNvSpPr/>
          <p:nvPr/>
        </p:nvSpPr>
        <p:spPr>
          <a:xfrm>
            <a:off x="2767092" y="1659375"/>
            <a:ext cx="3668541" cy="707886"/>
          </a:xfrm>
          <a:prstGeom prst="rect">
            <a:avLst/>
          </a:prstGeom>
        </p:spPr>
        <p:txBody>
          <a:bodyPr wrap="square">
            <a:spAutoFit/>
          </a:bodyPr>
          <a:lstStyle/>
          <a:p>
            <a:r>
              <a:rPr lang="en-US" sz="4000" dirty="0">
                <a:solidFill>
                  <a:schemeClr val="bg1"/>
                </a:solidFill>
                <a:latin typeface="Agency FB" panose="020B0503020202020204" pitchFamily="34" charset="0"/>
              </a:rPr>
              <a:t>The Third Space</a:t>
            </a:r>
            <a:r>
              <a:rPr lang="en-US" sz="4000" dirty="0">
                <a:solidFill>
                  <a:schemeClr val="bg1"/>
                </a:solidFill>
              </a:rPr>
              <a:t> </a:t>
            </a:r>
            <a:endParaRPr lang="da-DK" sz="4000" dirty="0">
              <a:solidFill>
                <a:schemeClr val="bg1"/>
              </a:solidFill>
            </a:endParaRPr>
          </a:p>
        </p:txBody>
      </p:sp>
    </p:spTree>
    <p:extLst>
      <p:ext uri="{BB962C8B-B14F-4D97-AF65-F5344CB8AC3E}">
        <p14:creationId xmlns:p14="http://schemas.microsoft.com/office/powerpoint/2010/main" val="35150003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698</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Agency FB</vt: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Morten Mølgaard Pedersen</dc:creator>
  <cp:lastModifiedBy>Morten Mølgaard Pedersen</cp:lastModifiedBy>
  <cp:revision>25</cp:revision>
  <dcterms:created xsi:type="dcterms:W3CDTF">2021-10-04T07:10:06Z</dcterms:created>
  <dcterms:modified xsi:type="dcterms:W3CDTF">2021-10-05T09:35:06Z</dcterms:modified>
</cp:coreProperties>
</file>